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0"/>
  </p:notesMasterIdLst>
  <p:sldIdLst>
    <p:sldId id="288" r:id="rId2"/>
    <p:sldId id="318" r:id="rId3"/>
    <p:sldId id="311" r:id="rId4"/>
    <p:sldId id="325" r:id="rId5"/>
    <p:sldId id="321" r:id="rId6"/>
    <p:sldId id="331" r:id="rId7"/>
    <p:sldId id="322" r:id="rId8"/>
    <p:sldId id="327" r:id="rId9"/>
  </p:sldIdLst>
  <p:sldSz cx="9144000" cy="6858000" type="screen4x3"/>
  <p:notesSz cx="6734175" cy="98679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1EA58"/>
    <a:srgbClr val="E4C15E"/>
    <a:srgbClr val="E9D015"/>
    <a:srgbClr val="E8C80A"/>
    <a:srgbClr val="F7DE47"/>
    <a:srgbClr val="F3C779"/>
    <a:srgbClr val="E7E45A"/>
    <a:srgbClr val="FDEA7B"/>
    <a:srgbClr val="FFD579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中等深淺樣式 4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61"/>
    <p:restoredTop sz="94586"/>
  </p:normalViewPr>
  <p:slideViewPr>
    <p:cSldViewPr>
      <p:cViewPr varScale="1">
        <p:scale>
          <a:sx n="92" d="100"/>
          <a:sy n="92" d="100"/>
        </p:scale>
        <p:origin x="1128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204D4B-DBA5-4AAF-9A59-8D49978F2C15}" type="doc">
      <dgm:prSet loTypeId="urn:microsoft.com/office/officeart/2005/8/layout/cycle2" loCatId="cycle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DCB6FB35-A971-4332-A241-7A997A651FEA}">
      <dgm:prSet phldrT="[文字]" custT="1"/>
      <dgm:spPr/>
      <dgm:t>
        <a:bodyPr/>
        <a:lstStyle/>
        <a:p>
          <a:pPr>
            <a:spcAft>
              <a:spcPts val="0"/>
            </a:spcAft>
          </a:pPr>
          <a:r>
            <a:rPr lang="zh-TW" altLang="en-US" sz="2000" dirty="0">
              <a:latin typeface="+mj-ea"/>
              <a:ea typeface="+mj-ea"/>
            </a:rPr>
            <a:t>學研</a:t>
          </a:r>
          <a:endParaRPr lang="en-US" altLang="zh-TW" sz="2000" dirty="0">
            <a:latin typeface="+mj-ea"/>
            <a:ea typeface="+mj-ea"/>
          </a:endParaRPr>
        </a:p>
        <a:p>
          <a:pPr>
            <a:spcAft>
              <a:spcPts val="0"/>
            </a:spcAft>
          </a:pPr>
          <a:r>
            <a:rPr lang="zh-TW" altLang="en-US" sz="2000" dirty="0">
              <a:latin typeface="+mj-ea"/>
              <a:ea typeface="+mj-ea"/>
            </a:rPr>
            <a:t>機構</a:t>
          </a:r>
        </a:p>
      </dgm:t>
    </dgm:pt>
    <dgm:pt modelId="{D77C0EC6-8CC3-492E-8987-0DA5E4043091}" type="parTrans" cxnId="{EE314045-4097-44CF-A197-410DD5B44120}">
      <dgm:prSet/>
      <dgm:spPr/>
      <dgm:t>
        <a:bodyPr/>
        <a:lstStyle/>
        <a:p>
          <a:endParaRPr lang="zh-TW" altLang="en-US" sz="2000">
            <a:latin typeface="+mj-ea"/>
            <a:ea typeface="+mj-ea"/>
          </a:endParaRPr>
        </a:p>
      </dgm:t>
    </dgm:pt>
    <dgm:pt modelId="{46CAC7A6-167B-45B8-9941-51933EA44DCF}" type="sibTrans" cxnId="{EE314045-4097-44CF-A197-410DD5B44120}">
      <dgm:prSet custT="1"/>
      <dgm:spPr/>
      <dgm:t>
        <a:bodyPr/>
        <a:lstStyle/>
        <a:p>
          <a:endParaRPr lang="zh-TW" altLang="en-US" sz="2000">
            <a:latin typeface="+mj-ea"/>
            <a:ea typeface="+mj-ea"/>
          </a:endParaRPr>
        </a:p>
      </dgm:t>
    </dgm:pt>
    <dgm:pt modelId="{FBDECAAF-9945-4C94-A20F-9E5BBA2528D0}">
      <dgm:prSet phldrT="[文字]" custT="1"/>
      <dgm:spPr/>
      <dgm:t>
        <a:bodyPr/>
        <a:lstStyle/>
        <a:p>
          <a:pPr>
            <a:spcAft>
              <a:spcPts val="0"/>
            </a:spcAft>
          </a:pPr>
          <a:r>
            <a:rPr lang="zh-TW" altLang="en-US" sz="2000" dirty="0">
              <a:latin typeface="+mj-ea"/>
              <a:ea typeface="+mj-ea"/>
            </a:rPr>
            <a:t>研究</a:t>
          </a:r>
          <a:endParaRPr lang="en-US" altLang="zh-TW" sz="2000" dirty="0">
            <a:latin typeface="+mj-ea"/>
            <a:ea typeface="+mj-ea"/>
          </a:endParaRPr>
        </a:p>
        <a:p>
          <a:pPr>
            <a:spcAft>
              <a:spcPts val="0"/>
            </a:spcAft>
          </a:pPr>
          <a:r>
            <a:rPr lang="zh-TW" altLang="en-US" sz="2000" dirty="0">
              <a:latin typeface="+mj-ea"/>
              <a:ea typeface="+mj-ea"/>
            </a:rPr>
            <a:t>人員</a:t>
          </a:r>
        </a:p>
      </dgm:t>
    </dgm:pt>
    <dgm:pt modelId="{A040BF69-453D-428C-A07D-0BF255020310}" type="parTrans" cxnId="{5147BEF7-E996-400D-B8CC-A1325F062DB5}">
      <dgm:prSet/>
      <dgm:spPr/>
      <dgm:t>
        <a:bodyPr/>
        <a:lstStyle/>
        <a:p>
          <a:endParaRPr lang="zh-TW" altLang="en-US" sz="2000">
            <a:latin typeface="+mj-ea"/>
            <a:ea typeface="+mj-ea"/>
          </a:endParaRPr>
        </a:p>
      </dgm:t>
    </dgm:pt>
    <dgm:pt modelId="{461E88DC-95AE-49ED-B60A-D3B102A81F3D}" type="sibTrans" cxnId="{5147BEF7-E996-400D-B8CC-A1325F062DB5}">
      <dgm:prSet custT="1"/>
      <dgm:spPr/>
      <dgm:t>
        <a:bodyPr/>
        <a:lstStyle/>
        <a:p>
          <a:endParaRPr lang="zh-TW" altLang="en-US" sz="2000">
            <a:latin typeface="+mj-ea"/>
            <a:ea typeface="+mj-ea"/>
          </a:endParaRPr>
        </a:p>
      </dgm:t>
    </dgm:pt>
    <dgm:pt modelId="{BEA945FB-E422-4F02-A319-19BD0E2CB9E0}">
      <dgm:prSet phldrT="[文字]" custT="1"/>
      <dgm:spPr/>
      <dgm:t>
        <a:bodyPr/>
        <a:lstStyle/>
        <a:p>
          <a:pPr>
            <a:spcAft>
              <a:spcPts val="0"/>
            </a:spcAft>
          </a:pPr>
          <a:r>
            <a:rPr lang="zh-TW" altLang="en-US" sz="2000" dirty="0">
              <a:latin typeface="+mj-ea"/>
              <a:ea typeface="+mj-ea"/>
            </a:rPr>
            <a:t>技轉</a:t>
          </a:r>
          <a:endParaRPr lang="en-US" altLang="zh-TW" sz="2000" dirty="0">
            <a:latin typeface="+mj-ea"/>
            <a:ea typeface="+mj-ea"/>
          </a:endParaRPr>
        </a:p>
        <a:p>
          <a:pPr>
            <a:spcAft>
              <a:spcPts val="0"/>
            </a:spcAft>
          </a:pPr>
          <a:r>
            <a:rPr lang="zh-TW" altLang="en-US" sz="2000" dirty="0">
              <a:latin typeface="+mj-ea"/>
              <a:ea typeface="+mj-ea"/>
            </a:rPr>
            <a:t>人員</a:t>
          </a:r>
        </a:p>
      </dgm:t>
    </dgm:pt>
    <dgm:pt modelId="{AE7A0C74-370F-4B7E-87FA-515753C20D3D}" type="parTrans" cxnId="{CBE0CE25-4219-4EB6-A769-4E6AEBB391F3}">
      <dgm:prSet/>
      <dgm:spPr/>
      <dgm:t>
        <a:bodyPr/>
        <a:lstStyle/>
        <a:p>
          <a:endParaRPr lang="zh-TW" altLang="en-US" sz="2000">
            <a:latin typeface="+mj-ea"/>
            <a:ea typeface="+mj-ea"/>
          </a:endParaRPr>
        </a:p>
      </dgm:t>
    </dgm:pt>
    <dgm:pt modelId="{D85824F9-A905-41D6-B098-FF593578E958}" type="sibTrans" cxnId="{CBE0CE25-4219-4EB6-A769-4E6AEBB391F3}">
      <dgm:prSet custT="1"/>
      <dgm:spPr/>
      <dgm:t>
        <a:bodyPr/>
        <a:lstStyle/>
        <a:p>
          <a:endParaRPr lang="zh-TW" altLang="en-US" sz="2000">
            <a:latin typeface="+mj-ea"/>
            <a:ea typeface="+mj-ea"/>
          </a:endParaRPr>
        </a:p>
      </dgm:t>
    </dgm:pt>
    <dgm:pt modelId="{5CD13A63-6EC5-41DA-ADA9-9C39B16FC33A}" type="pres">
      <dgm:prSet presAssocID="{25204D4B-DBA5-4AAF-9A59-8D49978F2C1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6441CDE2-85A6-4A2A-9E1C-3D0FF2832D69}" type="pres">
      <dgm:prSet presAssocID="{DCB6FB35-A971-4332-A241-7A997A651FEA}" presName="node" presStyleLbl="node1" presStyleIdx="0" presStyleCnt="3" custScaleX="106731" custScaleY="10454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188D01E-2257-454B-BD52-592628D98B3F}" type="pres">
      <dgm:prSet presAssocID="{46CAC7A6-167B-45B8-9941-51933EA44DCF}" presName="sibTrans" presStyleLbl="sibTrans2D1" presStyleIdx="0" presStyleCnt="3"/>
      <dgm:spPr/>
      <dgm:t>
        <a:bodyPr/>
        <a:lstStyle/>
        <a:p>
          <a:endParaRPr lang="zh-TW" altLang="en-US"/>
        </a:p>
      </dgm:t>
    </dgm:pt>
    <dgm:pt modelId="{34BB0C13-C8CD-409E-9EAD-101A915FF504}" type="pres">
      <dgm:prSet presAssocID="{46CAC7A6-167B-45B8-9941-51933EA44DCF}" presName="connectorText" presStyleLbl="sibTrans2D1" presStyleIdx="0" presStyleCnt="3"/>
      <dgm:spPr/>
      <dgm:t>
        <a:bodyPr/>
        <a:lstStyle/>
        <a:p>
          <a:endParaRPr lang="zh-TW" altLang="en-US"/>
        </a:p>
      </dgm:t>
    </dgm:pt>
    <dgm:pt modelId="{ECBCDF36-0933-40B6-AB2A-AF3F4572D2AC}" type="pres">
      <dgm:prSet presAssocID="{FBDECAAF-9945-4C94-A20F-9E5BBA2528D0}" presName="node" presStyleLbl="node1" presStyleIdx="1" presStyleCnt="3" custScaleX="106731" custScaleY="10454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6D8DBDE-2591-45FF-AA98-F6C18C1051B1}" type="pres">
      <dgm:prSet presAssocID="{461E88DC-95AE-49ED-B60A-D3B102A81F3D}" presName="sibTrans" presStyleLbl="sibTrans2D1" presStyleIdx="1" presStyleCnt="3"/>
      <dgm:spPr/>
      <dgm:t>
        <a:bodyPr/>
        <a:lstStyle/>
        <a:p>
          <a:endParaRPr lang="zh-TW" altLang="en-US"/>
        </a:p>
      </dgm:t>
    </dgm:pt>
    <dgm:pt modelId="{9E364D98-3DE4-4788-8AAC-E959ACDEE9E6}" type="pres">
      <dgm:prSet presAssocID="{461E88DC-95AE-49ED-B60A-D3B102A81F3D}" presName="connectorText" presStyleLbl="sibTrans2D1" presStyleIdx="1" presStyleCnt="3"/>
      <dgm:spPr/>
      <dgm:t>
        <a:bodyPr/>
        <a:lstStyle/>
        <a:p>
          <a:endParaRPr lang="zh-TW" altLang="en-US"/>
        </a:p>
      </dgm:t>
    </dgm:pt>
    <dgm:pt modelId="{90FCFAAE-DE7E-4141-873A-1348B0815FF7}" type="pres">
      <dgm:prSet presAssocID="{BEA945FB-E422-4F02-A319-19BD0E2CB9E0}" presName="node" presStyleLbl="node1" presStyleIdx="2" presStyleCnt="3" custScaleX="106731" custScaleY="10454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16BE082-0C0F-4158-B23A-1B59D64F7A6E}" type="pres">
      <dgm:prSet presAssocID="{D85824F9-A905-41D6-B098-FF593578E958}" presName="sibTrans" presStyleLbl="sibTrans2D1" presStyleIdx="2" presStyleCnt="3"/>
      <dgm:spPr/>
      <dgm:t>
        <a:bodyPr/>
        <a:lstStyle/>
        <a:p>
          <a:endParaRPr lang="zh-TW" altLang="en-US"/>
        </a:p>
      </dgm:t>
    </dgm:pt>
    <dgm:pt modelId="{2C64749D-CA0E-4931-BEA8-2437EEA68656}" type="pres">
      <dgm:prSet presAssocID="{D85824F9-A905-41D6-B098-FF593578E958}" presName="connectorText" presStyleLbl="sibTrans2D1" presStyleIdx="2" presStyleCnt="3"/>
      <dgm:spPr/>
      <dgm:t>
        <a:bodyPr/>
        <a:lstStyle/>
        <a:p>
          <a:endParaRPr lang="zh-TW" altLang="en-US"/>
        </a:p>
      </dgm:t>
    </dgm:pt>
  </dgm:ptLst>
  <dgm:cxnLst>
    <dgm:cxn modelId="{34364E3F-E641-4B3C-8F3F-C7A0F286982D}" type="presOf" srcId="{461E88DC-95AE-49ED-B60A-D3B102A81F3D}" destId="{A6D8DBDE-2591-45FF-AA98-F6C18C1051B1}" srcOrd="0" destOrd="0" presId="urn:microsoft.com/office/officeart/2005/8/layout/cycle2"/>
    <dgm:cxn modelId="{6D831BD0-94C3-4134-B50B-FE9A080EA63C}" type="presOf" srcId="{DCB6FB35-A971-4332-A241-7A997A651FEA}" destId="{6441CDE2-85A6-4A2A-9E1C-3D0FF2832D69}" srcOrd="0" destOrd="0" presId="urn:microsoft.com/office/officeart/2005/8/layout/cycle2"/>
    <dgm:cxn modelId="{3CD07FAC-A439-4A64-B621-E8154AF72FDF}" type="presOf" srcId="{46CAC7A6-167B-45B8-9941-51933EA44DCF}" destId="{34BB0C13-C8CD-409E-9EAD-101A915FF504}" srcOrd="1" destOrd="0" presId="urn:microsoft.com/office/officeart/2005/8/layout/cycle2"/>
    <dgm:cxn modelId="{E1E0CA3D-DDB4-4E82-BE1E-B54B8505EC04}" type="presOf" srcId="{461E88DC-95AE-49ED-B60A-D3B102A81F3D}" destId="{9E364D98-3DE4-4788-8AAC-E959ACDEE9E6}" srcOrd="1" destOrd="0" presId="urn:microsoft.com/office/officeart/2005/8/layout/cycle2"/>
    <dgm:cxn modelId="{37B616C0-9CC9-4C81-8F53-DD9BD350A873}" type="presOf" srcId="{D85824F9-A905-41D6-B098-FF593578E958}" destId="{2C64749D-CA0E-4931-BEA8-2437EEA68656}" srcOrd="1" destOrd="0" presId="urn:microsoft.com/office/officeart/2005/8/layout/cycle2"/>
    <dgm:cxn modelId="{B3F48FD7-C25A-4810-8B4C-F75211F6BFA3}" type="presOf" srcId="{BEA945FB-E422-4F02-A319-19BD0E2CB9E0}" destId="{90FCFAAE-DE7E-4141-873A-1348B0815FF7}" srcOrd="0" destOrd="0" presId="urn:microsoft.com/office/officeart/2005/8/layout/cycle2"/>
    <dgm:cxn modelId="{38AA61F4-EC44-4C02-9024-83F381DC7EDD}" type="presOf" srcId="{46CAC7A6-167B-45B8-9941-51933EA44DCF}" destId="{2188D01E-2257-454B-BD52-592628D98B3F}" srcOrd="0" destOrd="0" presId="urn:microsoft.com/office/officeart/2005/8/layout/cycle2"/>
    <dgm:cxn modelId="{EE314045-4097-44CF-A197-410DD5B44120}" srcId="{25204D4B-DBA5-4AAF-9A59-8D49978F2C15}" destId="{DCB6FB35-A971-4332-A241-7A997A651FEA}" srcOrd="0" destOrd="0" parTransId="{D77C0EC6-8CC3-492E-8987-0DA5E4043091}" sibTransId="{46CAC7A6-167B-45B8-9941-51933EA44DCF}"/>
    <dgm:cxn modelId="{58078BD8-4505-4B33-BC5D-3E3FA0D7939D}" type="presOf" srcId="{FBDECAAF-9945-4C94-A20F-9E5BBA2528D0}" destId="{ECBCDF36-0933-40B6-AB2A-AF3F4572D2AC}" srcOrd="0" destOrd="0" presId="urn:microsoft.com/office/officeart/2005/8/layout/cycle2"/>
    <dgm:cxn modelId="{5147BEF7-E996-400D-B8CC-A1325F062DB5}" srcId="{25204D4B-DBA5-4AAF-9A59-8D49978F2C15}" destId="{FBDECAAF-9945-4C94-A20F-9E5BBA2528D0}" srcOrd="1" destOrd="0" parTransId="{A040BF69-453D-428C-A07D-0BF255020310}" sibTransId="{461E88DC-95AE-49ED-B60A-D3B102A81F3D}"/>
    <dgm:cxn modelId="{CBE0CE25-4219-4EB6-A769-4E6AEBB391F3}" srcId="{25204D4B-DBA5-4AAF-9A59-8D49978F2C15}" destId="{BEA945FB-E422-4F02-A319-19BD0E2CB9E0}" srcOrd="2" destOrd="0" parTransId="{AE7A0C74-370F-4B7E-87FA-515753C20D3D}" sibTransId="{D85824F9-A905-41D6-B098-FF593578E958}"/>
    <dgm:cxn modelId="{945CED78-CB94-40F5-9A1F-D0C6B1DF2A03}" type="presOf" srcId="{25204D4B-DBA5-4AAF-9A59-8D49978F2C15}" destId="{5CD13A63-6EC5-41DA-ADA9-9C39B16FC33A}" srcOrd="0" destOrd="0" presId="urn:microsoft.com/office/officeart/2005/8/layout/cycle2"/>
    <dgm:cxn modelId="{629E34E2-25BB-42BB-9F10-AEA91E72980E}" type="presOf" srcId="{D85824F9-A905-41D6-B098-FF593578E958}" destId="{F16BE082-0C0F-4158-B23A-1B59D64F7A6E}" srcOrd="0" destOrd="0" presId="urn:microsoft.com/office/officeart/2005/8/layout/cycle2"/>
    <dgm:cxn modelId="{4624E19F-C6B5-47F0-83A0-D626EB9B3E26}" type="presParOf" srcId="{5CD13A63-6EC5-41DA-ADA9-9C39B16FC33A}" destId="{6441CDE2-85A6-4A2A-9E1C-3D0FF2832D69}" srcOrd="0" destOrd="0" presId="urn:microsoft.com/office/officeart/2005/8/layout/cycle2"/>
    <dgm:cxn modelId="{CA024546-FF92-48F0-A1BF-1A8B3E24F1FF}" type="presParOf" srcId="{5CD13A63-6EC5-41DA-ADA9-9C39B16FC33A}" destId="{2188D01E-2257-454B-BD52-592628D98B3F}" srcOrd="1" destOrd="0" presId="urn:microsoft.com/office/officeart/2005/8/layout/cycle2"/>
    <dgm:cxn modelId="{449D8D8E-159B-4A26-9D80-277137175D11}" type="presParOf" srcId="{2188D01E-2257-454B-BD52-592628D98B3F}" destId="{34BB0C13-C8CD-409E-9EAD-101A915FF504}" srcOrd="0" destOrd="0" presId="urn:microsoft.com/office/officeart/2005/8/layout/cycle2"/>
    <dgm:cxn modelId="{C9FF1B70-262C-4C61-93D6-C4A0446DB9A8}" type="presParOf" srcId="{5CD13A63-6EC5-41DA-ADA9-9C39B16FC33A}" destId="{ECBCDF36-0933-40B6-AB2A-AF3F4572D2AC}" srcOrd="2" destOrd="0" presId="urn:microsoft.com/office/officeart/2005/8/layout/cycle2"/>
    <dgm:cxn modelId="{96C89957-E00C-4F7C-81B9-2D3A72E41890}" type="presParOf" srcId="{5CD13A63-6EC5-41DA-ADA9-9C39B16FC33A}" destId="{A6D8DBDE-2591-45FF-AA98-F6C18C1051B1}" srcOrd="3" destOrd="0" presId="urn:microsoft.com/office/officeart/2005/8/layout/cycle2"/>
    <dgm:cxn modelId="{0CCD17EB-D580-4541-B41F-B1ED26264487}" type="presParOf" srcId="{A6D8DBDE-2591-45FF-AA98-F6C18C1051B1}" destId="{9E364D98-3DE4-4788-8AAC-E959ACDEE9E6}" srcOrd="0" destOrd="0" presId="urn:microsoft.com/office/officeart/2005/8/layout/cycle2"/>
    <dgm:cxn modelId="{E98095F5-D924-4FD0-8E14-4A87227DAFC2}" type="presParOf" srcId="{5CD13A63-6EC5-41DA-ADA9-9C39B16FC33A}" destId="{90FCFAAE-DE7E-4141-873A-1348B0815FF7}" srcOrd="4" destOrd="0" presId="urn:microsoft.com/office/officeart/2005/8/layout/cycle2"/>
    <dgm:cxn modelId="{964B8EAA-4067-417C-BF27-CE435E1B41B6}" type="presParOf" srcId="{5CD13A63-6EC5-41DA-ADA9-9C39B16FC33A}" destId="{F16BE082-0C0F-4158-B23A-1B59D64F7A6E}" srcOrd="5" destOrd="0" presId="urn:microsoft.com/office/officeart/2005/8/layout/cycle2"/>
    <dgm:cxn modelId="{F1115C90-3171-4DD6-8D58-82A87E21DA84}" type="presParOf" srcId="{F16BE082-0C0F-4158-B23A-1B59D64F7A6E}" destId="{2C64749D-CA0E-4931-BEA8-2437EEA68656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16F758B-471D-4AAE-AC0F-6FA21CE3DFE4}" type="doc">
      <dgm:prSet loTypeId="urn:microsoft.com/office/officeart/2005/8/layout/list1" loCatId="list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zh-TW" altLang="en-US"/>
        </a:p>
      </dgm:t>
    </dgm:pt>
    <dgm:pt modelId="{C7B1D68B-0AA6-469E-BB18-E838BB8546BC}">
      <dgm:prSet custT="1"/>
      <dgm:spPr>
        <a:solidFill>
          <a:srgbClr val="92D050"/>
        </a:solidFill>
      </dgm:spPr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zh-TW" altLang="en-US" sz="2000" b="1" dirty="0">
              <a:latin typeface="微軟正黑體" pitchFamily="34" charset="-120"/>
              <a:ea typeface="微軟正黑體" pitchFamily="34" charset="-120"/>
            </a:rPr>
            <a:t>公私立大專校院教師借調相關權利義務</a:t>
          </a:r>
        </a:p>
      </dgm:t>
    </dgm:pt>
    <dgm:pt modelId="{ADEF020F-FDAE-4853-8F15-C35C58736EE6}" type="parTrans" cxnId="{3D06E4D1-CE9C-43F7-9BCF-6C32A8682B58}">
      <dgm:prSet/>
      <dgm:spPr/>
      <dgm:t>
        <a:bodyPr/>
        <a:lstStyle/>
        <a:p>
          <a:endParaRPr lang="zh-TW" altLang="en-US"/>
        </a:p>
      </dgm:t>
    </dgm:pt>
    <dgm:pt modelId="{CCAA0B7B-3920-457D-A28E-631618DE297A}" type="sibTrans" cxnId="{3D06E4D1-CE9C-43F7-9BCF-6C32A8682B58}">
      <dgm:prSet/>
      <dgm:spPr/>
      <dgm:t>
        <a:bodyPr/>
        <a:lstStyle/>
        <a:p>
          <a:endParaRPr lang="zh-TW" altLang="en-US"/>
        </a:p>
      </dgm:t>
    </dgm:pt>
    <dgm:pt modelId="{66C5F344-C0EF-4CF5-ABD5-C392EFEBD569}">
      <dgm:prSet custT="1"/>
      <dgm:spPr/>
      <dgm:t>
        <a:bodyPr/>
        <a:lstStyle/>
        <a:p>
          <a:pPr marL="171450" lvl="1" indent="0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zh-TW" altLang="en-US" sz="1800" dirty="0"/>
        </a:p>
      </dgm:t>
    </dgm:pt>
    <dgm:pt modelId="{E3596601-33C3-4084-87D5-9095509F66A2}" type="parTrans" cxnId="{6670DCFF-DCAB-4D9A-8EF1-31BE73F2D853}">
      <dgm:prSet/>
      <dgm:spPr/>
      <dgm:t>
        <a:bodyPr/>
        <a:lstStyle/>
        <a:p>
          <a:endParaRPr lang="zh-TW" altLang="en-US"/>
        </a:p>
      </dgm:t>
    </dgm:pt>
    <dgm:pt modelId="{A861E1C6-6BC0-4B56-8524-BBB15E25E721}" type="sibTrans" cxnId="{6670DCFF-DCAB-4D9A-8EF1-31BE73F2D853}">
      <dgm:prSet/>
      <dgm:spPr/>
      <dgm:t>
        <a:bodyPr/>
        <a:lstStyle/>
        <a:p>
          <a:endParaRPr lang="zh-TW" altLang="en-US"/>
        </a:p>
      </dgm:t>
    </dgm:pt>
    <dgm:pt modelId="{CC8D579E-EBE5-443B-9048-07F837C6BD3E}">
      <dgm:prSet custT="1"/>
      <dgm:spPr/>
      <dgm:t>
        <a:bodyPr/>
        <a:lstStyle/>
        <a:p>
          <a:pPr marL="171450" marR="0" lvl="1" indent="0" defTabSz="8001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Tx/>
            <a:buNone/>
            <a:tabLst/>
            <a:defRPr/>
          </a:pPr>
          <a:endParaRPr lang="zh-TW" altLang="en-US" sz="1800" dirty="0"/>
        </a:p>
      </dgm:t>
    </dgm:pt>
    <dgm:pt modelId="{0B4FEAC3-B3FC-414C-A0BF-5D074104E58F}" type="sibTrans" cxnId="{9B4D5BCF-BAD8-4AD2-A4E6-B90B37B702D2}">
      <dgm:prSet/>
      <dgm:spPr/>
      <dgm:t>
        <a:bodyPr/>
        <a:lstStyle/>
        <a:p>
          <a:endParaRPr lang="zh-TW" altLang="en-US"/>
        </a:p>
      </dgm:t>
    </dgm:pt>
    <dgm:pt modelId="{B2B15B41-DBA6-429F-BC1E-F312134FBC3D}" type="parTrans" cxnId="{9B4D5BCF-BAD8-4AD2-A4E6-B90B37B702D2}">
      <dgm:prSet/>
      <dgm:spPr/>
      <dgm:t>
        <a:bodyPr/>
        <a:lstStyle/>
        <a:p>
          <a:endParaRPr lang="zh-TW" altLang="en-US"/>
        </a:p>
      </dgm:t>
    </dgm:pt>
    <dgm:pt modelId="{06D83D25-CB0C-4528-9860-6FD521C9708C}">
      <dgm:prSet custT="1"/>
      <dgm:spPr/>
      <dgm:t>
        <a:bodyPr/>
        <a:lstStyle/>
        <a:p>
          <a:pPr marL="171450" marR="0" lvl="1" indent="0" defTabSz="8001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Tx/>
            <a:buNone/>
            <a:tabLst/>
            <a:defRPr/>
          </a:pPr>
          <a:endParaRPr lang="zh-TW" altLang="en-US" sz="1800" dirty="0"/>
        </a:p>
      </dgm:t>
    </dgm:pt>
    <dgm:pt modelId="{942DF078-5CE6-4CC5-927C-4B5B8BC10AC1}" type="parTrans" cxnId="{E71D3C22-84B8-4A7D-8CCD-DBA7FF1BA3CB}">
      <dgm:prSet/>
      <dgm:spPr/>
      <dgm:t>
        <a:bodyPr/>
        <a:lstStyle/>
        <a:p>
          <a:endParaRPr lang="zh-TW" altLang="en-US"/>
        </a:p>
      </dgm:t>
    </dgm:pt>
    <dgm:pt modelId="{3609822E-F1AA-4E27-BB53-DD79A6AF8CFE}" type="sibTrans" cxnId="{E71D3C22-84B8-4A7D-8CCD-DBA7FF1BA3CB}">
      <dgm:prSet/>
      <dgm:spPr/>
      <dgm:t>
        <a:bodyPr/>
        <a:lstStyle/>
        <a:p>
          <a:endParaRPr lang="zh-TW" altLang="en-US"/>
        </a:p>
      </dgm:t>
    </dgm:pt>
    <dgm:pt modelId="{EDF0E3FD-17EF-4581-9AFF-BEF454C05F78}">
      <dgm:prSet custT="1"/>
      <dgm:spPr/>
      <dgm:t>
        <a:bodyPr/>
        <a:lstStyle/>
        <a:p>
          <a:pPr marL="171450" marR="0" lvl="1" indent="0" defTabSz="8001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Tx/>
            <a:buNone/>
            <a:tabLst/>
            <a:defRPr/>
          </a:pPr>
          <a:endParaRPr lang="zh-TW" altLang="en-US" sz="1800" dirty="0"/>
        </a:p>
      </dgm:t>
    </dgm:pt>
    <dgm:pt modelId="{9BE89317-8D39-45C9-8D0C-E53E26C72767}" type="parTrans" cxnId="{7D48C1DC-294D-4AF5-BDF7-21FF3ED52936}">
      <dgm:prSet/>
      <dgm:spPr/>
      <dgm:t>
        <a:bodyPr/>
        <a:lstStyle/>
        <a:p>
          <a:endParaRPr lang="zh-TW" altLang="en-US"/>
        </a:p>
      </dgm:t>
    </dgm:pt>
    <dgm:pt modelId="{DD010A5A-BFF8-4EC2-A99B-AB1339418DF5}" type="sibTrans" cxnId="{7D48C1DC-294D-4AF5-BDF7-21FF3ED52936}">
      <dgm:prSet/>
      <dgm:spPr/>
      <dgm:t>
        <a:bodyPr/>
        <a:lstStyle/>
        <a:p>
          <a:endParaRPr lang="zh-TW" altLang="en-US"/>
        </a:p>
      </dgm:t>
    </dgm:pt>
    <dgm:pt modelId="{0A2A288D-BE54-496A-A51C-91299CDC2C42}" type="pres">
      <dgm:prSet presAssocID="{E16F758B-471D-4AAE-AC0F-6FA21CE3DFE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2092C36D-D493-4B3F-956C-0AA07E0C8CCB}" type="pres">
      <dgm:prSet presAssocID="{C7B1D68B-0AA6-469E-BB18-E838BB8546BC}" presName="parentLin" presStyleCnt="0"/>
      <dgm:spPr/>
    </dgm:pt>
    <dgm:pt modelId="{4F33A5B1-0992-478F-A35E-5501438B8D44}" type="pres">
      <dgm:prSet presAssocID="{C7B1D68B-0AA6-469E-BB18-E838BB8546BC}" presName="parentLeftMargin" presStyleLbl="node1" presStyleIdx="0" presStyleCnt="1"/>
      <dgm:spPr/>
      <dgm:t>
        <a:bodyPr/>
        <a:lstStyle/>
        <a:p>
          <a:endParaRPr lang="zh-TW" altLang="en-US"/>
        </a:p>
      </dgm:t>
    </dgm:pt>
    <dgm:pt modelId="{78EE78FF-BAB0-48E4-98F4-A2CDD27C02CB}" type="pres">
      <dgm:prSet presAssocID="{C7B1D68B-0AA6-469E-BB18-E838BB8546BC}" presName="parentText" presStyleLbl="node1" presStyleIdx="0" presStyleCnt="1" custScaleX="83817" custScaleY="327649" custLinFactNeighborX="-31668" custLinFactNeighborY="59636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E3E30EE-128A-4A56-83DB-9B08B51DB97F}" type="pres">
      <dgm:prSet presAssocID="{C7B1D68B-0AA6-469E-BB18-E838BB8546BC}" presName="negativeSpace" presStyleCnt="0"/>
      <dgm:spPr/>
    </dgm:pt>
    <dgm:pt modelId="{7B1E564D-4474-439B-B999-1B1CB47A9437}" type="pres">
      <dgm:prSet presAssocID="{C7B1D68B-0AA6-469E-BB18-E838BB8546BC}" presName="childText" presStyleLbl="conFgAcc1" presStyleIdx="0" presStyleCnt="1" custScaleX="98801" custScaleY="349199" custLinFactY="-4105" custLinFactNeighborY="-1000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B5352500-B7D1-4F4A-860C-1F5311756A65}" type="presOf" srcId="{C7B1D68B-0AA6-469E-BB18-E838BB8546BC}" destId="{4F33A5B1-0992-478F-A35E-5501438B8D44}" srcOrd="0" destOrd="0" presId="urn:microsoft.com/office/officeart/2005/8/layout/list1"/>
    <dgm:cxn modelId="{3D06E4D1-CE9C-43F7-9BCF-6C32A8682B58}" srcId="{E16F758B-471D-4AAE-AC0F-6FA21CE3DFE4}" destId="{C7B1D68B-0AA6-469E-BB18-E838BB8546BC}" srcOrd="0" destOrd="0" parTransId="{ADEF020F-FDAE-4853-8F15-C35C58736EE6}" sibTransId="{CCAA0B7B-3920-457D-A28E-631618DE297A}"/>
    <dgm:cxn modelId="{E71D3C22-84B8-4A7D-8CCD-DBA7FF1BA3CB}" srcId="{C7B1D68B-0AA6-469E-BB18-E838BB8546BC}" destId="{06D83D25-CB0C-4528-9860-6FD521C9708C}" srcOrd="1" destOrd="0" parTransId="{942DF078-5CE6-4CC5-927C-4B5B8BC10AC1}" sibTransId="{3609822E-F1AA-4E27-BB53-DD79A6AF8CFE}"/>
    <dgm:cxn modelId="{30F4ADDD-3B89-4FB8-9E95-439DA039BABF}" type="presOf" srcId="{C7B1D68B-0AA6-469E-BB18-E838BB8546BC}" destId="{78EE78FF-BAB0-48E4-98F4-A2CDD27C02CB}" srcOrd="1" destOrd="0" presId="urn:microsoft.com/office/officeart/2005/8/layout/list1"/>
    <dgm:cxn modelId="{9F9ACB1E-567B-4C53-85E0-05AC4BF1C981}" type="presOf" srcId="{E16F758B-471D-4AAE-AC0F-6FA21CE3DFE4}" destId="{0A2A288D-BE54-496A-A51C-91299CDC2C42}" srcOrd="0" destOrd="0" presId="urn:microsoft.com/office/officeart/2005/8/layout/list1"/>
    <dgm:cxn modelId="{2981AA28-C3AA-4956-BB9D-031CB516E8D3}" type="presOf" srcId="{EDF0E3FD-17EF-4581-9AFF-BEF454C05F78}" destId="{7B1E564D-4474-439B-B999-1B1CB47A9437}" srcOrd="0" destOrd="2" presId="urn:microsoft.com/office/officeart/2005/8/layout/list1"/>
    <dgm:cxn modelId="{7D48C1DC-294D-4AF5-BDF7-21FF3ED52936}" srcId="{C7B1D68B-0AA6-469E-BB18-E838BB8546BC}" destId="{EDF0E3FD-17EF-4581-9AFF-BEF454C05F78}" srcOrd="2" destOrd="0" parTransId="{9BE89317-8D39-45C9-8D0C-E53E26C72767}" sibTransId="{DD010A5A-BFF8-4EC2-A99B-AB1339418DF5}"/>
    <dgm:cxn modelId="{C9295B26-3A9B-4F49-B9E5-0B467C24B837}" type="presOf" srcId="{CC8D579E-EBE5-443B-9048-07F837C6BD3E}" destId="{7B1E564D-4474-439B-B999-1B1CB47A9437}" srcOrd="0" destOrd="3" presId="urn:microsoft.com/office/officeart/2005/8/layout/list1"/>
    <dgm:cxn modelId="{9B4D5BCF-BAD8-4AD2-A4E6-B90B37B702D2}" srcId="{C7B1D68B-0AA6-469E-BB18-E838BB8546BC}" destId="{CC8D579E-EBE5-443B-9048-07F837C6BD3E}" srcOrd="3" destOrd="0" parTransId="{B2B15B41-DBA6-429F-BC1E-F312134FBC3D}" sibTransId="{0B4FEAC3-B3FC-414C-A0BF-5D074104E58F}"/>
    <dgm:cxn modelId="{6670DCFF-DCAB-4D9A-8EF1-31BE73F2D853}" srcId="{C7B1D68B-0AA6-469E-BB18-E838BB8546BC}" destId="{66C5F344-C0EF-4CF5-ABD5-C392EFEBD569}" srcOrd="0" destOrd="0" parTransId="{E3596601-33C3-4084-87D5-9095509F66A2}" sibTransId="{A861E1C6-6BC0-4B56-8524-BBB15E25E721}"/>
    <dgm:cxn modelId="{79638434-7F4B-4823-A7A4-A5FCC0F17FA8}" type="presOf" srcId="{66C5F344-C0EF-4CF5-ABD5-C392EFEBD569}" destId="{7B1E564D-4474-439B-B999-1B1CB47A9437}" srcOrd="0" destOrd="0" presId="urn:microsoft.com/office/officeart/2005/8/layout/list1"/>
    <dgm:cxn modelId="{CFDD97C1-52AD-4154-B6FF-CF1EAC888042}" type="presOf" srcId="{06D83D25-CB0C-4528-9860-6FD521C9708C}" destId="{7B1E564D-4474-439B-B999-1B1CB47A9437}" srcOrd="0" destOrd="1" presId="urn:microsoft.com/office/officeart/2005/8/layout/list1"/>
    <dgm:cxn modelId="{AFEE411C-9516-4B8A-996E-8175392CECEB}" type="presParOf" srcId="{0A2A288D-BE54-496A-A51C-91299CDC2C42}" destId="{2092C36D-D493-4B3F-956C-0AA07E0C8CCB}" srcOrd="0" destOrd="0" presId="urn:microsoft.com/office/officeart/2005/8/layout/list1"/>
    <dgm:cxn modelId="{432A7217-42CD-4B70-870F-41E32A173A8E}" type="presParOf" srcId="{2092C36D-D493-4B3F-956C-0AA07E0C8CCB}" destId="{4F33A5B1-0992-478F-A35E-5501438B8D44}" srcOrd="0" destOrd="0" presId="urn:microsoft.com/office/officeart/2005/8/layout/list1"/>
    <dgm:cxn modelId="{CEDEC52F-488B-4C1F-A42C-B5E5B64258DE}" type="presParOf" srcId="{2092C36D-D493-4B3F-956C-0AA07E0C8CCB}" destId="{78EE78FF-BAB0-48E4-98F4-A2CDD27C02CB}" srcOrd="1" destOrd="0" presId="urn:microsoft.com/office/officeart/2005/8/layout/list1"/>
    <dgm:cxn modelId="{7CACD34E-4BA4-40D5-B67D-4CD077FAF998}" type="presParOf" srcId="{0A2A288D-BE54-496A-A51C-91299CDC2C42}" destId="{4E3E30EE-128A-4A56-83DB-9B08B51DB97F}" srcOrd="1" destOrd="0" presId="urn:microsoft.com/office/officeart/2005/8/layout/list1"/>
    <dgm:cxn modelId="{D7E471F9-7474-4B18-8B32-7A61C18380A6}" type="presParOf" srcId="{0A2A288D-BE54-496A-A51C-91299CDC2C42}" destId="{7B1E564D-4474-439B-B999-1B1CB47A9437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9" y="2"/>
            <a:ext cx="2918877" cy="492680"/>
          </a:xfrm>
          <a:prstGeom prst="rect">
            <a:avLst/>
          </a:prstGeom>
        </p:spPr>
        <p:txBody>
          <a:bodyPr vert="horz" lIns="91359" tIns="45683" rIns="91359" bIns="45683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13736" y="2"/>
            <a:ext cx="2918877" cy="492680"/>
          </a:xfrm>
          <a:prstGeom prst="rect">
            <a:avLst/>
          </a:prstGeom>
        </p:spPr>
        <p:txBody>
          <a:bodyPr vert="horz" lIns="91359" tIns="45683" rIns="91359" bIns="45683" rtlCol="0"/>
          <a:lstStyle>
            <a:lvl1pPr algn="r">
              <a:defRPr sz="1200"/>
            </a:lvl1pPr>
          </a:lstStyle>
          <a:p>
            <a:fld id="{E2A4048E-3028-42B7-A846-C68E7178369B}" type="datetimeFigureOut">
              <a:rPr lang="zh-TW" altLang="en-US" smtClean="0"/>
              <a:pPr/>
              <a:t>2018/10/29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41363"/>
            <a:ext cx="4933950" cy="3700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9" tIns="45683" rIns="91359" bIns="45683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3103" y="4686823"/>
            <a:ext cx="5387969" cy="4440475"/>
          </a:xfrm>
          <a:prstGeom prst="rect">
            <a:avLst/>
          </a:prstGeom>
        </p:spPr>
        <p:txBody>
          <a:bodyPr vert="horz" lIns="91359" tIns="45683" rIns="91359" bIns="45683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9" y="9372043"/>
            <a:ext cx="2918877" cy="494268"/>
          </a:xfrm>
          <a:prstGeom prst="rect">
            <a:avLst/>
          </a:prstGeom>
        </p:spPr>
        <p:txBody>
          <a:bodyPr vert="horz" lIns="91359" tIns="45683" rIns="91359" bIns="45683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13736" y="9372043"/>
            <a:ext cx="2918877" cy="494268"/>
          </a:xfrm>
          <a:prstGeom prst="rect">
            <a:avLst/>
          </a:prstGeom>
        </p:spPr>
        <p:txBody>
          <a:bodyPr vert="horz" lIns="91359" tIns="45683" rIns="91359" bIns="45683" rtlCol="0" anchor="b"/>
          <a:lstStyle>
            <a:lvl1pPr algn="r">
              <a:defRPr sz="1200"/>
            </a:lvl1pPr>
          </a:lstStyle>
          <a:p>
            <a:fld id="{26571B40-A721-4C83-B90A-2643E9E1C1E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14887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D18B17-9072-E04E-A7CF-90DE8BFBC410}" type="datetime1">
              <a:rPr lang="zh-TW" altLang="en-US" smtClean="0"/>
              <a:pPr>
                <a:defRPr/>
              </a:pPr>
              <a:t>2018/10/29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FDFFEC-3926-4929-BD3E-B800D5717A6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05732-B7C9-744A-AF61-63A44BD136E7}" type="datetime1">
              <a:rPr lang="zh-TW" altLang="en-US" smtClean="0"/>
              <a:pPr>
                <a:defRPr/>
              </a:pPr>
              <a:t>2018/10/29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E8B86D-5033-432F-A8EE-30734B3DE07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/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D64845-AA64-1649-A8B8-66F899C2EBCF}" type="datetime1">
              <a:rPr lang="zh-TW" altLang="en-US" smtClean="0"/>
              <a:pPr>
                <a:defRPr/>
              </a:pPr>
              <a:t>2018/10/29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366AB-D72A-456A-A5EE-B7CE34FF23E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Times New Roman" pitchFamily="18" charset="0"/>
                <a:ea typeface="微軟正黑體" pitchFamily="34" charset="-120"/>
                <a:cs typeface="Times New Roman" pitchFamily="18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Times New Roman" pitchFamily="18" charset="0"/>
                <a:ea typeface="微軟正黑體" pitchFamily="34" charset="-120"/>
                <a:cs typeface="Times New Roman" pitchFamily="18" charset="0"/>
              </a:defRPr>
            </a:lvl1pPr>
            <a:lvl2pPr>
              <a:defRPr>
                <a:latin typeface="Times New Roman" pitchFamily="18" charset="0"/>
                <a:ea typeface="微軟正黑體" pitchFamily="34" charset="-120"/>
                <a:cs typeface="Times New Roman" pitchFamily="18" charset="0"/>
              </a:defRPr>
            </a:lvl2pPr>
            <a:lvl3pPr>
              <a:defRPr>
                <a:latin typeface="Times New Roman" pitchFamily="18" charset="0"/>
                <a:ea typeface="微軟正黑體" pitchFamily="34" charset="-120"/>
                <a:cs typeface="Times New Roman" pitchFamily="18" charset="0"/>
              </a:defRPr>
            </a:lvl3pPr>
            <a:lvl4pPr>
              <a:defRPr>
                <a:latin typeface="Times New Roman" pitchFamily="18" charset="0"/>
                <a:ea typeface="微軟正黑體" pitchFamily="34" charset="-12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ea typeface="微軟正黑體" pitchFamily="34" charset="-120"/>
                <a:cs typeface="Times New Roman" pitchFamily="18" charset="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AB320F-241E-9844-932A-ADE486C02078}" type="datetime1">
              <a:rPr lang="zh-TW" altLang="en-US" smtClean="0"/>
              <a:pPr>
                <a:defRPr/>
              </a:pPr>
              <a:t>2018/10/29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15A796-5B8F-4A1D-A652-1B17CC1C11C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/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921241-C0AE-F440-9CE9-66CE60DBF9EB}" type="datetime1">
              <a:rPr lang="zh-TW" altLang="en-US" smtClean="0"/>
              <a:pPr>
                <a:defRPr/>
              </a:pPr>
              <a:t>2018/10/29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C1C71E-5892-4842-AE3C-CABC329F22D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D6C1E9-97FD-6C4C-BE6D-82CCC2B5610E}" type="datetime1">
              <a:rPr lang="zh-TW" altLang="en-US" smtClean="0"/>
              <a:pPr>
                <a:defRPr/>
              </a:pPr>
              <a:t>2018/10/29</a:t>
            </a:fld>
            <a:endParaRPr lang="zh-TW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30E27B-EE42-4A4F-9860-C32ADABD201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16632"/>
            <a:ext cx="7886700" cy="72008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836712"/>
            <a:ext cx="790259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772816"/>
            <a:ext cx="3868340" cy="441684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772816"/>
            <a:ext cx="3887391" cy="441684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1434F5-F757-F749-A2BE-61658E56224C}" type="datetime1">
              <a:rPr lang="zh-TW" altLang="en-US" smtClean="0"/>
              <a:pPr>
                <a:defRPr/>
              </a:pPr>
              <a:t>2018/10/29</a:t>
            </a:fld>
            <a:endParaRPr lang="zh-TW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B607B0-FDE8-4BF5-A326-B76F1E1A62B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500E46-DC82-FC43-9D39-4FD1A878C4FC}" type="datetime1">
              <a:rPr lang="zh-TW" altLang="en-US" smtClean="0"/>
              <a:pPr>
                <a:defRPr/>
              </a:pPr>
              <a:t>2018/10/29</a:t>
            </a:fld>
            <a:endParaRPr lang="zh-TW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DEB7D5-1C27-44CA-A370-1C382144820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8574B8-C1BC-754C-84C1-3F5F430CDFA4}" type="datetime1">
              <a:rPr lang="zh-TW" altLang="en-US" smtClean="0"/>
              <a:pPr>
                <a:defRPr/>
              </a:pPr>
              <a:t>2018/10/29</a:t>
            </a:fld>
            <a:endParaRPr lang="zh-TW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BFD42B-7030-47A9-9B65-FC5A4A36C7C7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1E7A0A-D88F-9B46-8B2B-F28700E70685}" type="datetime1">
              <a:rPr lang="zh-TW" altLang="en-US" smtClean="0"/>
              <a:pPr>
                <a:defRPr/>
              </a:pPr>
              <a:t>2018/10/29</a:t>
            </a:fld>
            <a:endParaRPr lang="zh-TW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971BEE-28DE-4B81-A773-C03B900FB8F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/>
              <a:t>將圖片拖曳至版面配置區或按一下圖示以新增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D1896C-E8EB-DD42-A50A-1E788FC940B7}" type="datetime1">
              <a:rPr lang="zh-TW" altLang="en-US" smtClean="0"/>
              <a:pPr>
                <a:defRPr/>
              </a:pPr>
              <a:t>2018/10/29</a:t>
            </a:fld>
            <a:endParaRPr lang="zh-TW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C4EB01-9C54-41D4-8285-566FFA2A4A2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0" y="6381328"/>
            <a:ext cx="9144000" cy="476671"/>
          </a:xfrm>
          <a:prstGeom prst="rect">
            <a:avLst/>
          </a:prstGeom>
          <a:gradFill flip="none" rotWithShape="1">
            <a:gsLst>
              <a:gs pos="0">
                <a:srgbClr val="041F4C"/>
              </a:gs>
              <a:gs pos="48000">
                <a:srgbClr val="4285F4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251520" y="116632"/>
            <a:ext cx="8784976" cy="757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/>
              <a:t>按一下以編輯母片標題樣式</a:t>
            </a:r>
            <a:endParaRPr lang="en-US" altLang="zh-TW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51520" y="970749"/>
            <a:ext cx="8784976" cy="523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altLang="zh-T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solidFill>
                  <a:srgbClr val="898989"/>
                </a:solidFill>
                <a:latin typeface="+mj-ea"/>
                <a:ea typeface="+mj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E056042-7C07-CA49-A2AE-70D7D8880B1A}" type="datetime1">
              <a:rPr lang="zh-TW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2018/10/29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j-ea"/>
                <a:ea typeface="+mj-ea"/>
                <a:cs typeface="+mn-cs"/>
              </a:defRPr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6600" y="6403123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C706654-7386-4AE4-8280-2423E7704257}" type="slidenum">
              <a:rPr lang="zh-TW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TW" altLang="en-US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9" t="29840" r="10304" b="39921"/>
          <a:stretch/>
        </p:blipFill>
        <p:spPr bwMode="auto">
          <a:xfrm>
            <a:off x="0" y="6343713"/>
            <a:ext cx="1869288" cy="497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矩形 10"/>
          <p:cNvSpPr/>
          <p:nvPr/>
        </p:nvSpPr>
        <p:spPr>
          <a:xfrm>
            <a:off x="0" y="809625"/>
            <a:ext cx="9144000" cy="79375"/>
          </a:xfrm>
          <a:prstGeom prst="rect">
            <a:avLst/>
          </a:prstGeom>
          <a:gradFill flip="none" rotWithShape="1">
            <a:gsLst>
              <a:gs pos="28000">
                <a:srgbClr val="FFDA2A"/>
              </a:gs>
              <a:gs pos="64000">
                <a:srgbClr val="DE7403"/>
              </a:gs>
              <a:gs pos="100000">
                <a:srgbClr val="262626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694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 kern="1200">
          <a:solidFill>
            <a:schemeClr val="tx1"/>
          </a:solidFill>
          <a:latin typeface="+mj-ea"/>
          <a:ea typeface="+mj-ea"/>
          <a:cs typeface="Times New Roman" panose="02020603050405020304" pitchFamily="18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Times New Roman" pitchFamily="18" charset="0"/>
          <a:ea typeface="新細明體" charset="0"/>
          <a:cs typeface="Times New Roman" pitchFamily="18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Times New Roman" pitchFamily="18" charset="0"/>
          <a:ea typeface="新細明體" charset="0"/>
          <a:cs typeface="Times New Roman" pitchFamily="18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Times New Roman" pitchFamily="18" charset="0"/>
          <a:ea typeface="新細明體" charset="0"/>
          <a:cs typeface="Times New Roman" pitchFamily="18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Times New Roman" pitchFamily="18" charset="0"/>
          <a:ea typeface="新細明體" charset="0"/>
          <a:cs typeface="Times New Roman" pitchFamily="18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kumimoji="1" sz="2800" kern="1200">
          <a:solidFill>
            <a:schemeClr val="tx1"/>
          </a:solidFill>
          <a:latin typeface="+mj-ea"/>
          <a:ea typeface="+mj-ea"/>
          <a:cs typeface="Times New Roman" panose="02020603050405020304" pitchFamily="18" charset="0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tx1"/>
          </a:solidFill>
          <a:latin typeface="+mj-ea"/>
          <a:ea typeface="+mj-ea"/>
          <a:cs typeface="Times New Roman" panose="02020603050405020304" pitchFamily="18" charset="0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umimoji="1" sz="2000" kern="1200">
          <a:solidFill>
            <a:schemeClr val="tx1"/>
          </a:solidFill>
          <a:latin typeface="+mj-ea"/>
          <a:ea typeface="+mj-ea"/>
          <a:cs typeface="Times New Roman" panose="02020603050405020304" pitchFamily="18" charset="0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umimoji="1" kern="1200">
          <a:solidFill>
            <a:schemeClr val="tx1"/>
          </a:solidFill>
          <a:latin typeface="+mj-ea"/>
          <a:ea typeface="+mj-ea"/>
          <a:cs typeface="Times New Roman" panose="02020603050405020304" pitchFamily="18" charset="0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umimoji="1" kern="1200">
          <a:solidFill>
            <a:schemeClr val="tx1"/>
          </a:solidFill>
          <a:latin typeface="+mj-ea"/>
          <a:ea typeface="+mj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ctrTitle"/>
          </p:nvPr>
        </p:nvSpPr>
        <p:spPr>
          <a:xfrm>
            <a:off x="-29013" y="2564904"/>
            <a:ext cx="9173013" cy="1224136"/>
          </a:xfrm>
        </p:spPr>
        <p:txBody>
          <a:bodyPr/>
          <a:lstStyle/>
          <a:p>
            <a:r>
              <a:rPr lang="zh-TW" altLang="en-US" sz="4400" dirty="0"/>
              <a:t>科研成果相關法規修正說明</a:t>
            </a:r>
            <a:endParaRPr lang="en-US" altLang="zh-TW" sz="4400" dirty="0"/>
          </a:p>
        </p:txBody>
      </p:sp>
      <p:sp>
        <p:nvSpPr>
          <p:cNvPr id="6" name="副標題 5"/>
          <p:cNvSpPr>
            <a:spLocks noGrp="1"/>
          </p:cNvSpPr>
          <p:nvPr>
            <p:ph type="subTitle" idx="1"/>
          </p:nvPr>
        </p:nvSpPr>
        <p:spPr>
          <a:xfrm>
            <a:off x="1143000" y="4797152"/>
            <a:ext cx="6858000" cy="460648"/>
          </a:xfrm>
        </p:spPr>
        <p:txBody>
          <a:bodyPr/>
          <a:lstStyle/>
          <a:p>
            <a:r>
              <a:rPr lang="zh-TW" altLang="en-US" dirty="0">
                <a:ea typeface="微軟正黑體" panose="020B0604030504040204" pitchFamily="34" charset="-120"/>
              </a:rPr>
              <a:t>科技部產學司</a:t>
            </a:r>
            <a:endParaRPr lang="en-US" altLang="zh-TW" dirty="0">
              <a:ea typeface="微軟正黑體" panose="020B0604030504040204" pitchFamily="34" charset="-120"/>
            </a:endParaRPr>
          </a:p>
          <a:p>
            <a:r>
              <a:rPr lang="en-US" altLang="zh-TW" dirty="0">
                <a:ea typeface="微軟正黑體" panose="020B0604030504040204" pitchFamily="34" charset="-120"/>
              </a:rPr>
              <a:t>107</a:t>
            </a:r>
            <a:r>
              <a:rPr lang="zh-TW" altLang="en-US" dirty="0" smtClean="0">
                <a:ea typeface="微軟正黑體" panose="020B0604030504040204" pitchFamily="34" charset="-120"/>
              </a:rPr>
              <a:t>年</a:t>
            </a:r>
            <a:r>
              <a:rPr lang="en-US" altLang="zh-TW" dirty="0" smtClean="0">
                <a:ea typeface="微軟正黑體" panose="020B0604030504040204" pitchFamily="34" charset="-120"/>
              </a:rPr>
              <a:t>9</a:t>
            </a:r>
            <a:r>
              <a:rPr lang="zh-TW" altLang="en-US" dirty="0" smtClean="0">
                <a:ea typeface="微軟正黑體" panose="020B0604030504040204" pitchFamily="34" charset="-120"/>
              </a:rPr>
              <a:t>月</a:t>
            </a:r>
            <a:endParaRPr lang="en-US" altLang="zh-TW" dirty="0"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15A796-5B8F-4A1D-A652-1B17CC1C11CA}" type="slidenum">
              <a:rPr lang="zh-TW" altLang="en-US" smtClean="0"/>
              <a:pPr>
                <a:defRPr/>
              </a:pPr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0997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prstClr val="black"/>
                </a:solidFill>
                <a:latin typeface="微軟正黑體" pitchFamily="34" charset="-120"/>
              </a:rPr>
              <a:t>背景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15A796-5B8F-4A1D-A652-1B17CC1C11CA}" type="slidenum">
              <a:rPr lang="zh-TW" altLang="en-US" smtClean="0"/>
              <a:pPr>
                <a:defRPr/>
              </a:pPr>
              <a:t>2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164174" y="1196752"/>
            <a:ext cx="8800314" cy="2088232"/>
          </a:xfrm>
          <a:prstGeom prst="rect">
            <a:avLst/>
          </a:prstGeom>
          <a:noFill/>
          <a:ln w="1905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圓角矩形 5"/>
          <p:cNvSpPr/>
          <p:nvPr/>
        </p:nvSpPr>
        <p:spPr>
          <a:xfrm>
            <a:off x="539552" y="908720"/>
            <a:ext cx="3024336" cy="57606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zh-TW" altLang="en-US" sz="2800" b="1" dirty="0">
                <a:latin typeface="微軟正黑體" pitchFamily="34" charset="-120"/>
                <a:ea typeface="微軟正黑體" pitchFamily="34" charset="-120"/>
              </a:rPr>
              <a:t>緣起</a:t>
            </a:r>
            <a:endParaRPr lang="zh-TW" altLang="en-US" sz="16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23528" y="1484784"/>
            <a:ext cx="8568952" cy="18722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科學技術基本法，於</a:t>
            </a:r>
            <a:r>
              <a:rPr lang="en-US" altLang="zh-TW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106.6.14</a:t>
            </a:r>
            <a:r>
              <a:rPr lang="zh-TW" altLang="en-US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修正放寬股票處分彈性，並明定研究人員兼職的資訊公開、利益迴避、監督管理等相關事項，相關子法配合前揭規定修正，包括：</a:t>
            </a:r>
            <a:endParaRPr lang="en-US" altLang="zh-TW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715963" indent="-342900">
              <a:buFont typeface="Wingdings" panose="05000000000000000000" pitchFamily="2" charset="2"/>
              <a:buChar char="ü"/>
            </a:pPr>
            <a:r>
              <a:rPr lang="en-US" altLang="zh-TW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107.1.5</a:t>
            </a:r>
            <a:r>
              <a:rPr lang="zh-TW" altLang="en-US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  政府科學技術研究發展成果歸屬及運用辦法（院版辦法）</a:t>
            </a:r>
            <a:endParaRPr lang="en-US" altLang="zh-TW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715963" indent="-342900">
              <a:buFont typeface="Wingdings" panose="05000000000000000000" pitchFamily="2" charset="2"/>
              <a:buChar char="ü"/>
            </a:pPr>
            <a:r>
              <a:rPr lang="en-US" altLang="zh-TW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107.3.27</a:t>
            </a:r>
            <a:r>
              <a:rPr lang="zh-TW" altLang="en-US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從事研究人員兼職與技術作價投資事業管理辦法（兼職辦法）</a:t>
            </a:r>
            <a:endParaRPr lang="en-US" altLang="zh-TW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715963" indent="-342900">
              <a:buFont typeface="Wingdings" panose="05000000000000000000" pitchFamily="2" charset="2"/>
              <a:buChar char="ü"/>
            </a:pPr>
            <a:r>
              <a:rPr lang="en-US" altLang="zh-TW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107.5.17</a:t>
            </a:r>
            <a:r>
              <a:rPr lang="zh-TW" altLang="en-US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科技部科學技術研究發展成果歸屬及運用辦法（部版辦法）</a:t>
            </a:r>
          </a:p>
        </p:txBody>
      </p:sp>
      <p:graphicFrame>
        <p:nvGraphicFramePr>
          <p:cNvPr id="11" name="資料庫圖表 10"/>
          <p:cNvGraphicFramePr/>
          <p:nvPr>
            <p:extLst>
              <p:ext uri="{D42A27DB-BD31-4B8C-83A1-F6EECF244321}">
                <p14:modId xmlns:p14="http://schemas.microsoft.com/office/powerpoint/2010/main" val="1393214550"/>
              </p:ext>
            </p:extLst>
          </p:nvPr>
        </p:nvGraphicFramePr>
        <p:xfrm>
          <a:off x="2318412" y="3717032"/>
          <a:ext cx="4248472" cy="2520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直線圖說文字 2 (無框線) 11"/>
          <p:cNvSpPr/>
          <p:nvPr/>
        </p:nvSpPr>
        <p:spPr>
          <a:xfrm>
            <a:off x="5868144" y="3645024"/>
            <a:ext cx="2736304" cy="612068"/>
          </a:xfrm>
          <a:prstGeom prst="callout2">
            <a:avLst>
              <a:gd name="adj1" fmla="val 14885"/>
              <a:gd name="adj2" fmla="val -1179"/>
              <a:gd name="adj3" fmla="val 14624"/>
              <a:gd name="adj4" fmla="val -11026"/>
              <a:gd name="adj5" fmla="val 79668"/>
              <a:gd name="adj6" fmla="val -31869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chemeClr val="accent5">
                    <a:lumMod val="75000"/>
                  </a:schemeClr>
                </a:solidFill>
                <a:latin typeface="+mj-ea"/>
                <a:ea typeface="+mj-ea"/>
              </a:rPr>
              <a:t>利益迴避及揭露管理</a:t>
            </a:r>
            <a:endParaRPr lang="en-US" altLang="zh-TW" dirty="0">
              <a:solidFill>
                <a:schemeClr val="accent5">
                  <a:lumMod val="75000"/>
                </a:schemeClr>
              </a:solidFill>
              <a:latin typeface="+mj-ea"/>
              <a:ea typeface="+mj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chemeClr val="accent5">
                    <a:lumMod val="75000"/>
                  </a:schemeClr>
                </a:solidFill>
                <a:latin typeface="+mj-ea"/>
                <a:ea typeface="+mj-ea"/>
              </a:rPr>
              <a:t>股權處分管理</a:t>
            </a:r>
            <a:endParaRPr lang="en-US" altLang="zh-TW" dirty="0">
              <a:solidFill>
                <a:schemeClr val="accent5">
                  <a:lumMod val="75000"/>
                </a:schemeClr>
              </a:solidFill>
              <a:latin typeface="+mj-ea"/>
              <a:ea typeface="+mj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chemeClr val="accent5">
                    <a:lumMod val="75000"/>
                  </a:schemeClr>
                </a:solidFill>
                <a:latin typeface="+mj-ea"/>
                <a:ea typeface="+mj-ea"/>
              </a:rPr>
              <a:t>減免上繳金額</a:t>
            </a:r>
            <a:endParaRPr lang="en-US" altLang="zh-TW" dirty="0">
              <a:solidFill>
                <a:schemeClr val="accent5">
                  <a:lumMod val="75000"/>
                </a:schemeClr>
              </a:solidFill>
              <a:latin typeface="+mj-ea"/>
              <a:ea typeface="+mj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chemeClr val="accent5">
                    <a:lumMod val="75000"/>
                  </a:schemeClr>
                </a:solidFill>
                <a:latin typeface="+mj-ea"/>
                <a:ea typeface="+mj-ea"/>
              </a:rPr>
              <a:t>放寬境外實施</a:t>
            </a:r>
          </a:p>
        </p:txBody>
      </p:sp>
      <p:sp>
        <p:nvSpPr>
          <p:cNvPr id="13" name="直線圖說文字 2 (無框線) 12"/>
          <p:cNvSpPr/>
          <p:nvPr/>
        </p:nvSpPr>
        <p:spPr>
          <a:xfrm>
            <a:off x="6732240" y="5142786"/>
            <a:ext cx="2160240" cy="878502"/>
          </a:xfrm>
          <a:prstGeom prst="callout2">
            <a:avLst>
              <a:gd name="adj1" fmla="val 27045"/>
              <a:gd name="adj2" fmla="val 298"/>
              <a:gd name="adj3" fmla="val 25047"/>
              <a:gd name="adj4" fmla="val -14718"/>
              <a:gd name="adj5" fmla="val 49253"/>
              <a:gd name="adj6" fmla="val -42522"/>
            </a:avLst>
          </a:prstGeom>
          <a:noFill/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chemeClr val="accent3">
                    <a:lumMod val="75000"/>
                  </a:schemeClr>
                </a:solidFill>
                <a:latin typeface="+mj-ea"/>
              </a:rPr>
              <a:t>放寬兼職限制</a:t>
            </a:r>
            <a:endParaRPr lang="en-US" altLang="zh-TW" dirty="0">
              <a:solidFill>
                <a:schemeClr val="accent3">
                  <a:lumMod val="75000"/>
                </a:schemeClr>
              </a:solidFill>
              <a:latin typeface="+mj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chemeClr val="accent3">
                    <a:lumMod val="75000"/>
                  </a:schemeClr>
                </a:solidFill>
                <a:latin typeface="+mj-ea"/>
              </a:rPr>
              <a:t>鬆綁持股上限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chemeClr val="accent3">
                    <a:lumMod val="75000"/>
                  </a:schemeClr>
                </a:solidFill>
                <a:latin typeface="+mj-ea"/>
                <a:ea typeface="+mj-ea"/>
              </a:rPr>
              <a:t>利益迴避及揭露</a:t>
            </a:r>
          </a:p>
        </p:txBody>
      </p:sp>
      <p:sp>
        <p:nvSpPr>
          <p:cNvPr id="14" name="直線圖說文字 2 (無框線) 13"/>
          <p:cNvSpPr/>
          <p:nvPr/>
        </p:nvSpPr>
        <p:spPr>
          <a:xfrm>
            <a:off x="251520" y="5142786"/>
            <a:ext cx="2376264" cy="878502"/>
          </a:xfrm>
          <a:prstGeom prst="callout2">
            <a:avLst>
              <a:gd name="adj1" fmla="val 23983"/>
              <a:gd name="adj2" fmla="val 97340"/>
              <a:gd name="adj3" fmla="val 26070"/>
              <a:gd name="adj4" fmla="val 108140"/>
              <a:gd name="adj5" fmla="val 54162"/>
              <a:gd name="adj6" fmla="val 115843"/>
            </a:avLst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收入分配有功人員</a:t>
            </a:r>
            <a:endParaRPr lang="en-US" altLang="zh-TW" dirty="0">
              <a:solidFill>
                <a:schemeClr val="accent6">
                  <a:lumMod val="75000"/>
                </a:schemeClr>
              </a:solidFill>
              <a:latin typeface="+mj-ea"/>
              <a:ea typeface="+mj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價格變化責任免除</a:t>
            </a:r>
            <a:endParaRPr lang="en-US" altLang="zh-TW" dirty="0">
              <a:solidFill>
                <a:schemeClr val="accent6">
                  <a:lumMod val="75000"/>
                </a:schemeClr>
              </a:solidFill>
              <a:latin typeface="+mj-ea"/>
              <a:ea typeface="+mj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利益迴避及揭露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zh-TW" altLang="en-US" dirty="0">
              <a:solidFill>
                <a:schemeClr val="accent6">
                  <a:lumMod val="7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164174" y="3639194"/>
            <a:ext cx="8800314" cy="2670126"/>
          </a:xfrm>
          <a:prstGeom prst="rect">
            <a:avLst/>
          </a:prstGeom>
          <a:noFill/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圓角矩形 15"/>
          <p:cNvSpPr/>
          <p:nvPr/>
        </p:nvSpPr>
        <p:spPr>
          <a:xfrm>
            <a:off x="467544" y="3351162"/>
            <a:ext cx="3024336" cy="576064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zh-TW" altLang="en-US" sz="2800" b="1" dirty="0">
                <a:latin typeface="微軟正黑體" pitchFamily="34" charset="-120"/>
                <a:ea typeface="微軟正黑體" pitchFamily="34" charset="-120"/>
              </a:rPr>
              <a:t>修正內容 </a:t>
            </a:r>
          </a:p>
        </p:txBody>
      </p:sp>
    </p:spTree>
    <p:extLst>
      <p:ext uri="{BB962C8B-B14F-4D97-AF65-F5344CB8AC3E}">
        <p14:creationId xmlns:p14="http://schemas.microsoft.com/office/powerpoint/2010/main" val="2515982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學研機構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15A796-5B8F-4A1D-A652-1B17CC1C11CA}" type="slidenum">
              <a:rPr lang="zh-TW" altLang="en-US" smtClean="0"/>
              <a:pPr>
                <a:defRPr/>
              </a:pPr>
              <a:t>3</a:t>
            </a:fld>
            <a:endParaRPr lang="zh-TW" altLang="en-US"/>
          </a:p>
        </p:txBody>
      </p:sp>
      <p:sp>
        <p:nvSpPr>
          <p:cNvPr id="5" name="圓角矩形 4"/>
          <p:cNvSpPr/>
          <p:nvPr/>
        </p:nvSpPr>
        <p:spPr>
          <a:xfrm>
            <a:off x="1355857" y="4821592"/>
            <a:ext cx="1598320" cy="1366269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n-ea"/>
            </a:endParaRPr>
          </a:p>
        </p:txBody>
      </p:sp>
      <p:pic>
        <p:nvPicPr>
          <p:cNvPr id="6" name="Picture 9" descr="C:\Users\austenlu\Desktop\D槽\PPT素材\ICON\chargeback-512.png"/>
          <p:cNvPicPr>
            <a:picLocks noChangeAspect="1" noChangeArrowheads="1"/>
          </p:cNvPicPr>
          <p:nvPr/>
        </p:nvPicPr>
        <p:blipFill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8055" y="4869160"/>
            <a:ext cx="718197" cy="718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矩形 6"/>
          <p:cNvSpPr/>
          <p:nvPr/>
        </p:nvSpPr>
        <p:spPr>
          <a:xfrm>
            <a:off x="1115616" y="5395774"/>
            <a:ext cx="2030368" cy="8491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+mn-ea"/>
              </a:rPr>
              <a:t>上繳金額減免</a:t>
            </a:r>
          </a:p>
        </p:txBody>
      </p:sp>
      <p:cxnSp>
        <p:nvCxnSpPr>
          <p:cNvPr id="15" name="直線接點 14"/>
          <p:cNvCxnSpPr/>
          <p:nvPr/>
        </p:nvCxnSpPr>
        <p:spPr>
          <a:xfrm>
            <a:off x="2915816" y="2996952"/>
            <a:ext cx="4608512" cy="0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接點 15"/>
          <p:cNvCxnSpPr/>
          <p:nvPr/>
        </p:nvCxnSpPr>
        <p:spPr>
          <a:xfrm>
            <a:off x="2915816" y="4653136"/>
            <a:ext cx="4608512" cy="0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矩形 17"/>
          <p:cNvSpPr/>
          <p:nvPr/>
        </p:nvSpPr>
        <p:spPr>
          <a:xfrm>
            <a:off x="3347864" y="4821593"/>
            <a:ext cx="4155813" cy="9987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>
                <a:solidFill>
                  <a:schemeClr val="tx1"/>
                </a:solidFill>
                <a:latin typeface="+mn-ea"/>
              </a:rPr>
              <a:t>符合運用</a:t>
            </a:r>
            <a:r>
              <a:rPr lang="zh-TW" altLang="en-US" dirty="0">
                <a:solidFill>
                  <a:srgbClr val="FF0000"/>
                </a:solidFill>
                <a:latin typeface="+mn-ea"/>
              </a:rPr>
              <a:t>貢獻等條件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的學研機構，經科技部核可後，得</a:t>
            </a:r>
            <a:r>
              <a:rPr lang="zh-TW" altLang="en-US" dirty="0">
                <a:solidFill>
                  <a:srgbClr val="FF0000"/>
                </a:solidFill>
                <a:latin typeface="+mn-ea"/>
              </a:rPr>
              <a:t>減免技轉收入繳交政府的金額比例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。</a:t>
            </a:r>
          </a:p>
        </p:txBody>
      </p:sp>
      <p:sp>
        <p:nvSpPr>
          <p:cNvPr id="30" name="矩形 29"/>
          <p:cNvSpPr/>
          <p:nvPr/>
        </p:nvSpPr>
        <p:spPr>
          <a:xfrm>
            <a:off x="3472879" y="5820343"/>
            <a:ext cx="3934335" cy="4245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>
                <a:solidFill>
                  <a:schemeClr val="tx1"/>
                </a:solidFill>
                <a:latin typeface="+mn-ea"/>
              </a:rPr>
              <a:t>（部版</a:t>
            </a:r>
            <a:r>
              <a:rPr lang="en-US" altLang="zh-TW" dirty="0">
                <a:solidFill>
                  <a:schemeClr val="tx1"/>
                </a:solidFill>
                <a:latin typeface="+mn-ea"/>
              </a:rPr>
              <a:t>§13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）</a:t>
            </a:r>
          </a:p>
        </p:txBody>
      </p:sp>
      <p:sp>
        <p:nvSpPr>
          <p:cNvPr id="32" name="圓角矩形 31"/>
          <p:cNvSpPr/>
          <p:nvPr/>
        </p:nvSpPr>
        <p:spPr>
          <a:xfrm>
            <a:off x="1331640" y="1034608"/>
            <a:ext cx="1568870" cy="1456188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矩形 32"/>
          <p:cNvSpPr/>
          <p:nvPr/>
        </p:nvSpPr>
        <p:spPr>
          <a:xfrm>
            <a:off x="1101472" y="1953481"/>
            <a:ext cx="2030368" cy="5394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+mn-ea"/>
              </a:rPr>
              <a:t>管理機制</a:t>
            </a:r>
          </a:p>
        </p:txBody>
      </p:sp>
      <p:sp>
        <p:nvSpPr>
          <p:cNvPr id="34" name="矩形 33"/>
          <p:cNvSpPr/>
          <p:nvPr/>
        </p:nvSpPr>
        <p:spPr>
          <a:xfrm>
            <a:off x="3512531" y="980728"/>
            <a:ext cx="3894683" cy="14109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zh-TW" altLang="en-US" dirty="0">
                <a:solidFill>
                  <a:schemeClr val="tx1"/>
                </a:solidFill>
                <a:latin typeface="+mn-ea"/>
              </a:rPr>
              <a:t>規定揭露、迴避之要件、迴避處置</a:t>
            </a:r>
            <a:endParaRPr lang="en-US" altLang="zh-TW" dirty="0">
              <a:solidFill>
                <a:schemeClr val="tx1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zh-TW" altLang="en-US" dirty="0">
                <a:solidFill>
                  <a:schemeClr val="tx1"/>
                </a:solidFill>
                <a:latin typeface="+mn-ea"/>
              </a:rPr>
              <a:t>建內部、外部通報機制</a:t>
            </a:r>
            <a:endParaRPr lang="en-US" altLang="zh-TW" dirty="0">
              <a:solidFill>
                <a:schemeClr val="tx1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zh-TW" altLang="en-US" dirty="0">
                <a:solidFill>
                  <a:schemeClr val="tx1"/>
                </a:solidFill>
                <a:latin typeface="+mn-ea"/>
              </a:rPr>
              <a:t>組成審議會議、辦理教育訓練</a:t>
            </a:r>
            <a:endParaRPr lang="en-US" altLang="zh-TW" dirty="0">
              <a:solidFill>
                <a:schemeClr val="tx1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zh-TW" altLang="en-US" dirty="0">
                <a:solidFill>
                  <a:schemeClr val="tx1"/>
                </a:solidFill>
                <a:latin typeface="+mn-ea"/>
              </a:rPr>
              <a:t>建立股權處分價格、時點評估機制</a:t>
            </a:r>
          </a:p>
        </p:txBody>
      </p:sp>
      <p:sp>
        <p:nvSpPr>
          <p:cNvPr id="36" name="橢圓 35"/>
          <p:cNvSpPr/>
          <p:nvPr/>
        </p:nvSpPr>
        <p:spPr>
          <a:xfrm>
            <a:off x="3256021" y="980728"/>
            <a:ext cx="323046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+mn-ea"/>
              </a:rPr>
              <a:t>１</a:t>
            </a:r>
            <a:endParaRPr lang="en-US" altLang="zh-TW" dirty="0">
              <a:latin typeface="+mn-ea"/>
            </a:endParaRPr>
          </a:p>
        </p:txBody>
      </p:sp>
      <p:pic>
        <p:nvPicPr>
          <p:cNvPr id="38" name="Picture 3" descr="C:\Users\austenlu\Desktop\D槽\PPT素材\ICON\Project_management_Business_Case-512.png"/>
          <p:cNvPicPr>
            <a:picLocks noChangeAspect="1" noChangeArrowheads="1"/>
          </p:cNvPicPr>
          <p:nvPr/>
        </p:nvPicPr>
        <p:blipFill>
          <a:blip r:embed="rId3" cstate="print">
            <a:biLevel thresh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4852" y="1073460"/>
            <a:ext cx="956755" cy="956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矩形 38"/>
          <p:cNvSpPr/>
          <p:nvPr/>
        </p:nvSpPr>
        <p:spPr>
          <a:xfrm>
            <a:off x="3256021" y="2411946"/>
            <a:ext cx="3934335" cy="5850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>
                <a:solidFill>
                  <a:schemeClr val="tx1"/>
                </a:solidFill>
                <a:latin typeface="+mn-ea"/>
              </a:rPr>
              <a:t>（院版</a:t>
            </a:r>
            <a:r>
              <a:rPr lang="en-US" altLang="zh-TW" dirty="0">
                <a:solidFill>
                  <a:schemeClr val="tx1"/>
                </a:solidFill>
                <a:latin typeface="+mn-ea"/>
              </a:rPr>
              <a:t>§5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、</a:t>
            </a:r>
            <a:r>
              <a:rPr lang="en-US" altLang="zh-TW" dirty="0">
                <a:solidFill>
                  <a:schemeClr val="tx1"/>
                </a:solidFill>
                <a:latin typeface="+mn-ea"/>
              </a:rPr>
              <a:t>6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；部版</a:t>
            </a:r>
            <a:r>
              <a:rPr lang="en-US" altLang="zh-TW" dirty="0">
                <a:solidFill>
                  <a:schemeClr val="tx1"/>
                </a:solidFill>
                <a:latin typeface="+mn-ea"/>
              </a:rPr>
              <a:t>§4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、</a:t>
            </a:r>
            <a:r>
              <a:rPr lang="en-US" altLang="zh-TW" dirty="0">
                <a:solidFill>
                  <a:schemeClr val="tx1"/>
                </a:solidFill>
                <a:latin typeface="+mn-ea"/>
              </a:rPr>
              <a:t>5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）</a:t>
            </a:r>
          </a:p>
        </p:txBody>
      </p:sp>
      <p:sp>
        <p:nvSpPr>
          <p:cNvPr id="40" name="圓角矩形 39"/>
          <p:cNvSpPr/>
          <p:nvPr/>
        </p:nvSpPr>
        <p:spPr>
          <a:xfrm>
            <a:off x="1362108" y="3074976"/>
            <a:ext cx="1578888" cy="1377094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n-ea"/>
            </a:endParaRPr>
          </a:p>
        </p:txBody>
      </p:sp>
      <p:pic>
        <p:nvPicPr>
          <p:cNvPr id="41" name="Picture 2" descr="C:\Users\austenlu\Desktop\global-icon.png"/>
          <p:cNvPicPr>
            <a:picLocks noChangeAspect="1" noChangeArrowheads="1"/>
          </p:cNvPicPr>
          <p:nvPr/>
        </p:nvPicPr>
        <p:blipFill rotWithShape="1">
          <a:blip r:embed="rId5" cstate="print">
            <a:biLevel thresh="5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021" t="19874" r="13205" b="20314"/>
          <a:stretch/>
        </p:blipFill>
        <p:spPr bwMode="auto">
          <a:xfrm>
            <a:off x="1702716" y="3284984"/>
            <a:ext cx="926996" cy="7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矩形 41"/>
          <p:cNvSpPr/>
          <p:nvPr/>
        </p:nvSpPr>
        <p:spPr>
          <a:xfrm>
            <a:off x="1115616" y="3803998"/>
            <a:ext cx="2030368" cy="8491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+mn-ea"/>
              </a:rPr>
              <a:t>境外實施</a:t>
            </a:r>
          </a:p>
        </p:txBody>
      </p:sp>
      <p:sp>
        <p:nvSpPr>
          <p:cNvPr id="43" name="矩形 42"/>
          <p:cNvSpPr/>
          <p:nvPr/>
        </p:nvSpPr>
        <p:spPr>
          <a:xfrm>
            <a:off x="3419872" y="3420058"/>
            <a:ext cx="4083805" cy="5850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>
                <a:solidFill>
                  <a:srgbClr val="FF0000"/>
                </a:solidFill>
                <a:latin typeface="+mn-ea"/>
              </a:rPr>
              <a:t>刪除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於</a:t>
            </a:r>
            <a:r>
              <a:rPr lang="zh-TW" altLang="en-US" dirty="0">
                <a:solidFill>
                  <a:srgbClr val="FF0000"/>
                </a:solidFill>
                <a:latin typeface="+mn-ea"/>
              </a:rPr>
              <a:t>我國管轄區域外</a:t>
            </a:r>
            <a:r>
              <a:rPr lang="zh-TW" altLang="en-US" b="1" u="sng" dirty="0">
                <a:solidFill>
                  <a:srgbClr val="FF0000"/>
                </a:solidFill>
                <a:latin typeface="+mn-ea"/>
              </a:rPr>
              <a:t>製造</a:t>
            </a:r>
            <a:r>
              <a:rPr lang="zh-TW" altLang="en-US" dirty="0">
                <a:solidFill>
                  <a:srgbClr val="FF0000"/>
                </a:solidFill>
                <a:latin typeface="+mn-ea"/>
              </a:rPr>
              <a:t>或</a:t>
            </a:r>
            <a:r>
              <a:rPr lang="zh-TW" altLang="en-US" b="1" u="sng" dirty="0">
                <a:solidFill>
                  <a:srgbClr val="FF0000"/>
                </a:solidFill>
                <a:latin typeface="+mn-ea"/>
              </a:rPr>
              <a:t>使用</a:t>
            </a:r>
            <a:r>
              <a:rPr lang="zh-TW" altLang="en-US" dirty="0">
                <a:solidFill>
                  <a:srgbClr val="FF0000"/>
                </a:solidFill>
                <a:latin typeface="+mn-ea"/>
              </a:rPr>
              <a:t>之限制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及要件。</a:t>
            </a:r>
          </a:p>
        </p:txBody>
      </p:sp>
      <p:sp>
        <p:nvSpPr>
          <p:cNvPr id="47" name="矩形 46"/>
          <p:cNvSpPr/>
          <p:nvPr/>
        </p:nvSpPr>
        <p:spPr>
          <a:xfrm>
            <a:off x="3330357" y="4149080"/>
            <a:ext cx="3934335" cy="5085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>
                <a:solidFill>
                  <a:schemeClr val="tx1"/>
                </a:solidFill>
                <a:latin typeface="+mn-ea"/>
              </a:rPr>
              <a:t>（院版</a:t>
            </a:r>
            <a:r>
              <a:rPr lang="en-US" altLang="zh-TW" dirty="0">
                <a:solidFill>
                  <a:schemeClr val="tx1"/>
                </a:solidFill>
                <a:latin typeface="+mn-ea"/>
              </a:rPr>
              <a:t>§15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、部版</a:t>
            </a:r>
            <a:r>
              <a:rPr lang="en-US" altLang="zh-TW" dirty="0">
                <a:solidFill>
                  <a:schemeClr val="tx1"/>
                </a:solidFill>
                <a:latin typeface="+mn-ea"/>
              </a:rPr>
              <a:t>§11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）</a:t>
            </a:r>
          </a:p>
        </p:txBody>
      </p:sp>
      <p:sp>
        <p:nvSpPr>
          <p:cNvPr id="51" name="橢圓 50"/>
          <p:cNvSpPr/>
          <p:nvPr/>
        </p:nvSpPr>
        <p:spPr>
          <a:xfrm>
            <a:off x="3262816" y="2175685"/>
            <a:ext cx="323046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latin typeface="+mn-ea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24897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15A796-5B8F-4A1D-A652-1B17CC1C11CA}" type="slidenum">
              <a:rPr lang="zh-TW" altLang="en-US" smtClean="0"/>
              <a:pPr>
                <a:defRPr/>
              </a:pPr>
              <a:t>4</a:t>
            </a:fld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567887" y="1556792"/>
            <a:ext cx="8108569" cy="3816424"/>
          </a:xfrm>
          <a:prstGeom prst="rect">
            <a:avLst/>
          </a:prstGeom>
          <a:noFill/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圓角矩形 8"/>
          <p:cNvSpPr/>
          <p:nvPr/>
        </p:nvSpPr>
        <p:spPr>
          <a:xfrm>
            <a:off x="683568" y="1124744"/>
            <a:ext cx="3024336" cy="576064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zh-TW" altLang="en-US" sz="2800" b="1" dirty="0">
                <a:latin typeface="微軟正黑體" pitchFamily="34" charset="-120"/>
                <a:ea typeface="微軟正黑體" pitchFamily="34" charset="-120"/>
              </a:rPr>
              <a:t>情境說明 </a:t>
            </a:r>
          </a:p>
        </p:txBody>
      </p:sp>
      <p:sp>
        <p:nvSpPr>
          <p:cNvPr id="10" name="矩形 9"/>
          <p:cNvSpPr/>
          <p:nvPr/>
        </p:nvSpPr>
        <p:spPr>
          <a:xfrm>
            <a:off x="683568" y="1772816"/>
            <a:ext cx="7776864" cy="360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chemeClr val="tx1"/>
                </a:solidFill>
                <a:latin typeface="+mn-ea"/>
              </a:rPr>
              <a:t>甲大學為國際產學聯盟，技轉績效顯著，本次修法後規劃以</a:t>
            </a:r>
            <a:r>
              <a:rPr lang="en-US" altLang="zh-TW" dirty="0">
                <a:solidFill>
                  <a:schemeClr val="tx1"/>
                </a:solidFill>
                <a:latin typeface="+mn-ea"/>
              </a:rPr>
              <a:t>1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百萬現金，技轉一項技術給臺灣乙公司於越南生產。</a:t>
            </a:r>
            <a:endParaRPr lang="en-US" altLang="zh-TW" dirty="0">
              <a:solidFill>
                <a:schemeClr val="tx1"/>
              </a:solidFill>
              <a:latin typeface="+mn-ea"/>
            </a:endParaRPr>
          </a:p>
          <a:p>
            <a:pPr marL="71120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TW" altLang="en-US" dirty="0">
                <a:solidFill>
                  <a:srgbClr val="FF0000"/>
                </a:solidFill>
                <a:latin typeface="+mn-ea"/>
              </a:rPr>
              <a:t>新修法放寬可至境外</a:t>
            </a:r>
            <a:r>
              <a:rPr lang="zh-TW" altLang="en-US" b="1" u="sng" dirty="0">
                <a:solidFill>
                  <a:srgbClr val="FF0000"/>
                </a:solidFill>
                <a:latin typeface="+mn-ea"/>
              </a:rPr>
              <a:t>使用</a:t>
            </a:r>
            <a:r>
              <a:rPr lang="zh-TW" altLang="en-US" dirty="0">
                <a:solidFill>
                  <a:srgbClr val="FF0000"/>
                </a:solidFill>
                <a:latin typeface="+mn-ea"/>
              </a:rPr>
              <a:t>或</a:t>
            </a:r>
            <a:r>
              <a:rPr lang="zh-TW" altLang="en-US" b="1" u="sng" dirty="0">
                <a:solidFill>
                  <a:srgbClr val="FF0000"/>
                </a:solidFill>
                <a:latin typeface="+mn-ea"/>
              </a:rPr>
              <a:t>製造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，簡化行政程序，甲將技術</a:t>
            </a:r>
            <a:r>
              <a:rPr lang="zh-TW" altLang="en-US" b="1" u="sng" dirty="0">
                <a:solidFill>
                  <a:srgbClr val="FF0000"/>
                </a:solidFill>
                <a:latin typeface="+mn-ea"/>
              </a:rPr>
              <a:t>優先授權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台灣公司後，由台灣公司至越南生產，加速技轉成果可在海外製造或使用。</a:t>
            </a:r>
            <a:endParaRPr lang="en-US" altLang="zh-TW" dirty="0">
              <a:solidFill>
                <a:schemeClr val="tx1"/>
              </a:solidFill>
              <a:latin typeface="+mn-ea"/>
            </a:endParaRPr>
          </a:p>
          <a:p>
            <a:pPr marL="71120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TW" altLang="en-US" dirty="0">
                <a:solidFill>
                  <a:schemeClr val="tx1"/>
                </a:solidFill>
                <a:latin typeface="+mn-ea"/>
              </a:rPr>
              <a:t>甲原依規定應上繳</a:t>
            </a:r>
            <a:r>
              <a:rPr lang="en-US" altLang="zh-TW" dirty="0">
                <a:solidFill>
                  <a:schemeClr val="tx1"/>
                </a:solidFill>
                <a:latin typeface="+mn-ea"/>
              </a:rPr>
              <a:t>20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萬（</a:t>
            </a:r>
            <a:r>
              <a:rPr lang="en-US" altLang="zh-TW" dirty="0">
                <a:solidFill>
                  <a:schemeClr val="tx1"/>
                </a:solidFill>
                <a:latin typeface="+mn-ea"/>
              </a:rPr>
              <a:t>100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萬*</a:t>
            </a:r>
            <a:r>
              <a:rPr lang="en-US" altLang="zh-TW" dirty="0">
                <a:solidFill>
                  <a:srgbClr val="FF0000"/>
                </a:solidFill>
                <a:latin typeface="+mn-ea"/>
              </a:rPr>
              <a:t>20%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）至國庫，今得因</a:t>
            </a:r>
            <a:r>
              <a:rPr lang="zh-TW" altLang="en-US" dirty="0">
                <a:solidFill>
                  <a:srgbClr val="FF0000"/>
                </a:solidFill>
                <a:latin typeface="+mn-ea"/>
              </a:rPr>
              <a:t>技轉績效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向科技部</a:t>
            </a:r>
            <a:r>
              <a:rPr lang="zh-TW" altLang="en-US" dirty="0">
                <a:solidFill>
                  <a:srgbClr val="FF0000"/>
                </a:solidFill>
                <a:latin typeface="+mn-ea"/>
              </a:rPr>
              <a:t>申請核可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後，得減免甚至免除上繳之金額比例。</a:t>
            </a:r>
            <a:r>
              <a:rPr lang="zh-TW" altLang="en-US" dirty="0">
                <a:solidFill>
                  <a:srgbClr val="FF0000"/>
                </a:solidFill>
                <a:latin typeface="+mn-ea"/>
              </a:rPr>
              <a:t>開放學研機構可</a:t>
            </a:r>
            <a:r>
              <a:rPr lang="zh-TW" altLang="en-US" b="1" u="sng" dirty="0">
                <a:solidFill>
                  <a:srgbClr val="FF0000"/>
                </a:solidFill>
                <a:latin typeface="+mn-ea"/>
              </a:rPr>
              <a:t>留用</a:t>
            </a:r>
            <a:r>
              <a:rPr lang="zh-TW" altLang="en-US" dirty="0">
                <a:solidFill>
                  <a:srgbClr val="FF0000"/>
                </a:solidFill>
                <a:latin typeface="+mn-ea"/>
              </a:rPr>
              <a:t>技轉上繳收入，</a:t>
            </a:r>
            <a:r>
              <a:rPr lang="zh-TW" altLang="en-US" b="1" u="sng" dirty="0">
                <a:solidFill>
                  <a:srgbClr val="FF0000"/>
                </a:solidFill>
                <a:latin typeface="+mn-ea"/>
              </a:rPr>
              <a:t>循環</a:t>
            </a:r>
            <a:r>
              <a:rPr lang="zh-TW" altLang="en-US" dirty="0">
                <a:solidFill>
                  <a:srgbClr val="FF0000"/>
                </a:solidFill>
                <a:latin typeface="+mn-ea"/>
              </a:rPr>
              <a:t>投入推廣科研成果。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學研機構</a:t>
            </a:r>
          </a:p>
        </p:txBody>
      </p:sp>
    </p:spTree>
    <p:extLst>
      <p:ext uri="{BB962C8B-B14F-4D97-AF65-F5344CB8AC3E}">
        <p14:creationId xmlns:p14="http://schemas.microsoft.com/office/powerpoint/2010/main" val="9239757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研究人員（兼職－持股）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15A796-5B8F-4A1D-A652-1B17CC1C11CA}" type="slidenum">
              <a:rPr lang="zh-TW" altLang="en-US" smtClean="0"/>
              <a:pPr>
                <a:defRPr/>
              </a:pPr>
              <a:t>5</a:t>
            </a:fld>
            <a:endParaRPr lang="zh-TW" altLang="en-US"/>
          </a:p>
        </p:txBody>
      </p:sp>
      <p:cxnSp>
        <p:nvCxnSpPr>
          <p:cNvPr id="25" name="直線接點 24"/>
          <p:cNvCxnSpPr/>
          <p:nvPr/>
        </p:nvCxnSpPr>
        <p:spPr>
          <a:xfrm>
            <a:off x="1824760" y="4149080"/>
            <a:ext cx="2363055" cy="0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矩形 26"/>
          <p:cNvSpPr/>
          <p:nvPr/>
        </p:nvSpPr>
        <p:spPr>
          <a:xfrm>
            <a:off x="1879168" y="4653136"/>
            <a:ext cx="2254239" cy="7327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>
                <a:solidFill>
                  <a:schemeClr val="tx1"/>
                </a:solidFill>
                <a:latin typeface="+mn-ea"/>
              </a:rPr>
              <a:t>持有</a:t>
            </a:r>
            <a:r>
              <a:rPr lang="zh-TW" altLang="en-US" dirty="0">
                <a:solidFill>
                  <a:srgbClr val="FF0000"/>
                </a:solidFill>
                <a:latin typeface="+mn-ea"/>
              </a:rPr>
              <a:t>新創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公司股票，不以</a:t>
            </a:r>
            <a:r>
              <a:rPr lang="en-US" altLang="zh-TW" dirty="0">
                <a:solidFill>
                  <a:srgbClr val="FF0000"/>
                </a:solidFill>
                <a:latin typeface="+mn-ea"/>
              </a:rPr>
              <a:t>40%</a:t>
            </a:r>
            <a:r>
              <a:rPr lang="zh-TW" altLang="en-US" dirty="0">
                <a:solidFill>
                  <a:srgbClr val="FF0000"/>
                </a:solidFill>
                <a:latin typeface="+mn-ea"/>
              </a:rPr>
              <a:t>為限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。</a:t>
            </a:r>
          </a:p>
        </p:txBody>
      </p:sp>
      <p:sp>
        <p:nvSpPr>
          <p:cNvPr id="28" name="矩形 27"/>
          <p:cNvSpPr/>
          <p:nvPr/>
        </p:nvSpPr>
        <p:spPr>
          <a:xfrm>
            <a:off x="285920" y="5598182"/>
            <a:ext cx="1357216" cy="4245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>
                <a:solidFill>
                  <a:schemeClr val="tx1"/>
                </a:solidFill>
                <a:latin typeface="+mn-ea"/>
              </a:rPr>
              <a:t>（</a:t>
            </a:r>
            <a:r>
              <a:rPr lang="zh-TW" altLang="en-US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兼職</a:t>
            </a:r>
            <a:r>
              <a:rPr lang="en-US" altLang="zh-TW" dirty="0">
                <a:solidFill>
                  <a:schemeClr val="tx1"/>
                </a:solidFill>
                <a:latin typeface="+mn-ea"/>
              </a:rPr>
              <a:t>§5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）</a:t>
            </a:r>
          </a:p>
        </p:txBody>
      </p:sp>
      <p:sp>
        <p:nvSpPr>
          <p:cNvPr id="29" name="圓角矩形 28"/>
          <p:cNvSpPr/>
          <p:nvPr/>
        </p:nvSpPr>
        <p:spPr>
          <a:xfrm>
            <a:off x="165368" y="1396748"/>
            <a:ext cx="1568870" cy="1456188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矩形 29"/>
          <p:cNvSpPr/>
          <p:nvPr/>
        </p:nvSpPr>
        <p:spPr>
          <a:xfrm>
            <a:off x="-50656" y="2278972"/>
            <a:ext cx="2030368" cy="4478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+mn-ea"/>
              </a:rPr>
              <a:t>兼職鬆綁</a:t>
            </a:r>
          </a:p>
        </p:txBody>
      </p:sp>
      <p:sp>
        <p:nvSpPr>
          <p:cNvPr id="31" name="矩形 30"/>
          <p:cNvSpPr/>
          <p:nvPr/>
        </p:nvSpPr>
        <p:spPr>
          <a:xfrm>
            <a:off x="1806246" y="1052736"/>
            <a:ext cx="2657853" cy="23762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>
                <a:solidFill>
                  <a:schemeClr val="tx1"/>
                </a:solidFill>
                <a:latin typeface="+mn-ea"/>
              </a:rPr>
              <a:t>為推廣本職研究所需，且經原任職機構同意，可兼任</a:t>
            </a:r>
            <a:r>
              <a:rPr lang="zh-TW" altLang="en-US" dirty="0">
                <a:solidFill>
                  <a:srgbClr val="FF0000"/>
                </a:solidFill>
                <a:latin typeface="+mn-ea"/>
              </a:rPr>
              <a:t>非公司經營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之職務</a:t>
            </a:r>
            <a:r>
              <a:rPr lang="zh-TW" altLang="en-US" baseline="30000" dirty="0">
                <a:solidFill>
                  <a:srgbClr val="0000FF"/>
                </a:solidFill>
                <a:latin typeface="+mn-ea"/>
              </a:rPr>
              <a:t>註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。</a:t>
            </a:r>
            <a:endParaRPr lang="en-US" altLang="zh-TW" dirty="0">
              <a:solidFill>
                <a:schemeClr val="tx1"/>
              </a:solidFill>
              <a:latin typeface="+mn-ea"/>
            </a:endParaRPr>
          </a:p>
          <a:p>
            <a:endParaRPr lang="en-US" altLang="zh-TW" sz="800" dirty="0">
              <a:solidFill>
                <a:schemeClr val="tx1"/>
              </a:solidFill>
              <a:latin typeface="+mn-ea"/>
            </a:endParaRPr>
          </a:p>
          <a:p>
            <a:r>
              <a:rPr lang="zh-TW" altLang="en-US" dirty="0">
                <a:solidFill>
                  <a:schemeClr val="tx1"/>
                </a:solidFill>
                <a:latin typeface="+mn-ea"/>
              </a:rPr>
              <a:t>但為</a:t>
            </a:r>
            <a:r>
              <a:rPr lang="zh-TW" altLang="en-US" dirty="0">
                <a:solidFill>
                  <a:srgbClr val="FF0000"/>
                </a:solidFill>
                <a:latin typeface="+mn-ea"/>
              </a:rPr>
              <a:t>新創</a:t>
            </a:r>
            <a:r>
              <a:rPr lang="en-US" altLang="zh-TW" dirty="0">
                <a:solidFill>
                  <a:srgbClr val="FF0000"/>
                </a:solidFill>
                <a:latin typeface="+mn-ea"/>
              </a:rPr>
              <a:t>(8</a:t>
            </a:r>
            <a:r>
              <a:rPr lang="zh-TW" altLang="en-US" dirty="0">
                <a:solidFill>
                  <a:srgbClr val="FF0000"/>
                </a:solidFill>
                <a:latin typeface="+mn-ea"/>
              </a:rPr>
              <a:t>年內</a:t>
            </a:r>
            <a:r>
              <a:rPr lang="en-US" altLang="zh-TW" dirty="0">
                <a:solidFill>
                  <a:srgbClr val="FF0000"/>
                </a:solidFill>
                <a:latin typeface="+mn-ea"/>
              </a:rPr>
              <a:t>)</a:t>
            </a:r>
            <a:r>
              <a:rPr lang="zh-TW" altLang="en-US" dirty="0">
                <a:solidFill>
                  <a:srgbClr val="FF0000"/>
                </a:solidFill>
                <a:latin typeface="+mn-ea"/>
              </a:rPr>
              <a:t>公司技術之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主要研發者，可兼任</a:t>
            </a:r>
            <a:r>
              <a:rPr lang="zh-TW" altLang="en-US" dirty="0">
                <a:solidFill>
                  <a:srgbClr val="FF0000"/>
                </a:solidFill>
                <a:latin typeface="+mn-ea"/>
              </a:rPr>
              <a:t>董事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。</a:t>
            </a:r>
          </a:p>
        </p:txBody>
      </p:sp>
      <p:sp>
        <p:nvSpPr>
          <p:cNvPr id="36" name="矩形 35"/>
          <p:cNvSpPr/>
          <p:nvPr/>
        </p:nvSpPr>
        <p:spPr>
          <a:xfrm>
            <a:off x="251812" y="2852936"/>
            <a:ext cx="1530657" cy="5850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>
                <a:solidFill>
                  <a:schemeClr val="tx1"/>
                </a:solidFill>
                <a:latin typeface="+mn-ea"/>
              </a:rPr>
              <a:t>（</a:t>
            </a:r>
            <a:r>
              <a:rPr lang="zh-TW" altLang="en-US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兼職</a:t>
            </a:r>
            <a:r>
              <a:rPr lang="en-US" altLang="zh-TW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§4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）</a:t>
            </a:r>
          </a:p>
        </p:txBody>
      </p:sp>
      <p:sp>
        <p:nvSpPr>
          <p:cNvPr id="37" name="圓角矩形 36"/>
          <p:cNvSpPr/>
          <p:nvPr/>
        </p:nvSpPr>
        <p:spPr>
          <a:xfrm>
            <a:off x="203581" y="4221088"/>
            <a:ext cx="1578888" cy="1377094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n-ea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-50656" y="5013176"/>
            <a:ext cx="2030368" cy="5566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+mn-ea"/>
              </a:rPr>
              <a:t>放寬持股上限</a:t>
            </a:r>
          </a:p>
        </p:txBody>
      </p:sp>
      <p:pic>
        <p:nvPicPr>
          <p:cNvPr id="3078" name="Picture 6" descr="C:\Users\austenlu\Desktop\D槽\PPT素材\ICON\下載 (2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596" y="1527439"/>
            <a:ext cx="607517" cy="607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austenlu\Desktop\D槽\PPT素材\ICON\thin-0401_graph_growth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345" y="4341512"/>
            <a:ext cx="589323" cy="589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文字方塊 5"/>
          <p:cNvSpPr txBox="1"/>
          <p:nvPr/>
        </p:nvSpPr>
        <p:spPr>
          <a:xfrm>
            <a:off x="423935" y="3496652"/>
            <a:ext cx="386003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300" dirty="0">
                <a:solidFill>
                  <a:srgbClr val="0000FF"/>
                </a:solidFill>
                <a:latin typeface="+mn-ea"/>
              </a:rPr>
              <a:t>註：機關（構）</a:t>
            </a:r>
            <a:r>
              <a:rPr lang="zh-TW" altLang="en-US" sz="1300" u="sng" dirty="0">
                <a:solidFill>
                  <a:srgbClr val="0000FF"/>
                </a:solidFill>
                <a:latin typeface="+mn-ea"/>
              </a:rPr>
              <a:t>首長</a:t>
            </a:r>
            <a:r>
              <a:rPr lang="zh-TW" altLang="en-US" sz="1300" dirty="0">
                <a:solidFill>
                  <a:srgbClr val="0000FF"/>
                </a:solidFill>
                <a:latin typeface="+mn-ea"/>
              </a:rPr>
              <a:t>、兼職</a:t>
            </a:r>
            <a:r>
              <a:rPr lang="zh-TW" altLang="en-US" sz="1300" u="sng" dirty="0">
                <a:solidFill>
                  <a:srgbClr val="0000FF"/>
                </a:solidFill>
                <a:latin typeface="+mn-ea"/>
              </a:rPr>
              <a:t>個數</a:t>
            </a:r>
            <a:r>
              <a:rPr lang="zh-TW" altLang="en-US" sz="1300" dirty="0">
                <a:solidFill>
                  <a:srgbClr val="0000FF"/>
                </a:solidFill>
                <a:latin typeface="+mn-ea"/>
              </a:rPr>
              <a:t>及</a:t>
            </a:r>
            <a:r>
              <a:rPr lang="zh-TW" altLang="en-US" sz="1300" u="sng" dirty="0">
                <a:solidFill>
                  <a:srgbClr val="0000FF"/>
                </a:solidFill>
                <a:latin typeface="+mn-ea"/>
              </a:rPr>
              <a:t>時數</a:t>
            </a:r>
            <a:r>
              <a:rPr lang="zh-TW" altLang="en-US" sz="1300" dirty="0">
                <a:solidFill>
                  <a:srgbClr val="0000FF"/>
                </a:solidFill>
                <a:latin typeface="+mn-ea"/>
              </a:rPr>
              <a:t>，另依規定</a:t>
            </a:r>
            <a:endParaRPr lang="zh-TW" altLang="en-US" sz="1300" dirty="0"/>
          </a:p>
        </p:txBody>
      </p:sp>
      <p:sp>
        <p:nvSpPr>
          <p:cNvPr id="35" name="矩形 34"/>
          <p:cNvSpPr/>
          <p:nvPr/>
        </p:nvSpPr>
        <p:spPr>
          <a:xfrm>
            <a:off x="4370911" y="1396748"/>
            <a:ext cx="4717329" cy="4912572"/>
          </a:xfrm>
          <a:prstGeom prst="rect">
            <a:avLst/>
          </a:prstGeom>
          <a:noFill/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圓角矩形 37"/>
          <p:cNvSpPr/>
          <p:nvPr/>
        </p:nvSpPr>
        <p:spPr>
          <a:xfrm>
            <a:off x="4645909" y="940297"/>
            <a:ext cx="2277085" cy="587142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zh-TW" altLang="en-US" sz="2800" b="1" dirty="0">
                <a:latin typeface="微軟正黑體" pitchFamily="34" charset="-120"/>
                <a:ea typeface="微軟正黑體" pitchFamily="34" charset="-120"/>
              </a:rPr>
              <a:t>情境說明 </a:t>
            </a:r>
          </a:p>
        </p:txBody>
      </p:sp>
      <p:sp>
        <p:nvSpPr>
          <p:cNvPr id="45" name="矩形 44"/>
          <p:cNvSpPr/>
          <p:nvPr/>
        </p:nvSpPr>
        <p:spPr>
          <a:xfrm>
            <a:off x="4355976" y="1581717"/>
            <a:ext cx="4593310" cy="36945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chemeClr val="tx1"/>
                </a:solidFill>
                <a:latin typeface="+mn-ea"/>
              </a:rPr>
              <a:t>甲大學將</a:t>
            </a:r>
            <a:r>
              <a:rPr lang="en-US" altLang="zh-TW" dirty="0">
                <a:solidFill>
                  <a:schemeClr val="tx1"/>
                </a:solidFill>
                <a:latin typeface="+mn-ea"/>
              </a:rPr>
              <a:t>A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教授之科研成果技轉予成立</a:t>
            </a:r>
            <a:r>
              <a:rPr lang="en-US" altLang="zh-TW" dirty="0">
                <a:solidFill>
                  <a:schemeClr val="tx1"/>
                </a:solidFill>
                <a:latin typeface="+mn-ea"/>
              </a:rPr>
              <a:t>5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年之乙公司換取技術股，擬分配</a:t>
            </a:r>
            <a:r>
              <a:rPr lang="en-US" altLang="zh-TW" dirty="0">
                <a:solidFill>
                  <a:schemeClr val="tx1"/>
                </a:solidFill>
                <a:latin typeface="+mn-ea"/>
              </a:rPr>
              <a:t>50%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技術股給主要研發人員</a:t>
            </a:r>
            <a:r>
              <a:rPr lang="en-US" altLang="zh-TW" dirty="0">
                <a:solidFill>
                  <a:schemeClr val="tx1"/>
                </a:solidFill>
                <a:latin typeface="+mn-ea"/>
              </a:rPr>
              <a:t>A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教授。乙公司同時也準備聘請</a:t>
            </a:r>
            <a:r>
              <a:rPr lang="en-US" altLang="zh-TW" dirty="0">
                <a:solidFill>
                  <a:schemeClr val="tx1"/>
                </a:solidFill>
                <a:latin typeface="+mn-ea"/>
              </a:rPr>
              <a:t>A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教授擔任董事。</a:t>
            </a:r>
            <a:endParaRPr lang="en-US" altLang="zh-TW" dirty="0">
              <a:solidFill>
                <a:schemeClr val="tx1"/>
              </a:solidFill>
              <a:latin typeface="+mn-ea"/>
            </a:endParaRPr>
          </a:p>
          <a:p>
            <a:pPr marL="71120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TW" altLang="en-US" dirty="0">
                <a:solidFill>
                  <a:schemeClr val="tx1"/>
                </a:solidFill>
                <a:latin typeface="+mn-ea"/>
              </a:rPr>
              <a:t>因</a:t>
            </a:r>
            <a:r>
              <a:rPr lang="en-US" altLang="zh-TW" dirty="0">
                <a:solidFill>
                  <a:schemeClr val="tx1"/>
                </a:solidFill>
                <a:latin typeface="+mn-ea"/>
              </a:rPr>
              <a:t>A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教授為</a:t>
            </a:r>
            <a:r>
              <a:rPr lang="zh-TW" altLang="en-US" dirty="0">
                <a:solidFill>
                  <a:srgbClr val="FF0000"/>
                </a:solidFill>
                <a:latin typeface="+mn-ea"/>
              </a:rPr>
              <a:t>主要技術研發人員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，且乙屬成立</a:t>
            </a:r>
            <a:r>
              <a:rPr lang="en-US" altLang="zh-TW" dirty="0">
                <a:solidFill>
                  <a:schemeClr val="tx1"/>
                </a:solidFill>
                <a:latin typeface="+mn-ea"/>
              </a:rPr>
              <a:t>8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年內</a:t>
            </a:r>
            <a:r>
              <a:rPr lang="zh-TW" altLang="en-US" dirty="0">
                <a:solidFill>
                  <a:srgbClr val="FF0000"/>
                </a:solidFill>
                <a:latin typeface="+mn-ea"/>
              </a:rPr>
              <a:t>新創公司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，</a:t>
            </a:r>
            <a:r>
              <a:rPr lang="en-US" altLang="zh-TW" dirty="0">
                <a:solidFill>
                  <a:schemeClr val="tx1"/>
                </a:solidFill>
                <a:latin typeface="+mn-ea"/>
              </a:rPr>
              <a:t>A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可兼任為乙公司之董事。若屬新藥等上市期程長之技術，大學對新創</a:t>
            </a:r>
            <a:r>
              <a:rPr lang="en-US" altLang="zh-TW" dirty="0">
                <a:solidFill>
                  <a:schemeClr val="tx1"/>
                </a:solidFill>
                <a:latin typeface="+mn-ea"/>
              </a:rPr>
              <a:t>8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年的認定可再延長。</a:t>
            </a:r>
            <a:endParaRPr lang="en-US" altLang="zh-TW" dirty="0">
              <a:solidFill>
                <a:schemeClr val="tx1"/>
              </a:solidFill>
              <a:latin typeface="+mn-ea"/>
            </a:endParaRPr>
          </a:p>
          <a:p>
            <a:pPr marL="71120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TW" altLang="en-US" dirty="0">
                <a:solidFill>
                  <a:schemeClr val="tx1"/>
                </a:solidFill>
                <a:latin typeface="+mn-ea"/>
              </a:rPr>
              <a:t>因乙為</a:t>
            </a:r>
            <a:r>
              <a:rPr lang="zh-TW" altLang="en-US" dirty="0">
                <a:solidFill>
                  <a:srgbClr val="FF0000"/>
                </a:solidFill>
                <a:latin typeface="+mn-ea"/>
              </a:rPr>
              <a:t>新創公司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，修法後</a:t>
            </a:r>
            <a:r>
              <a:rPr lang="zh-TW" altLang="en-US" dirty="0">
                <a:solidFill>
                  <a:srgbClr val="FF0000"/>
                </a:solidFill>
                <a:latin typeface="+mn-ea"/>
              </a:rPr>
              <a:t>已無持股比例之限制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，故Ａ教授可取得</a:t>
            </a:r>
            <a:r>
              <a:rPr lang="en-US" altLang="zh-TW" dirty="0">
                <a:solidFill>
                  <a:schemeClr val="tx1"/>
                </a:solidFill>
                <a:latin typeface="+mn-ea"/>
              </a:rPr>
              <a:t>50%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股份。</a:t>
            </a:r>
          </a:p>
        </p:txBody>
      </p:sp>
    </p:spTree>
    <p:extLst>
      <p:ext uri="{BB962C8B-B14F-4D97-AF65-F5344CB8AC3E}">
        <p14:creationId xmlns:p14="http://schemas.microsoft.com/office/powerpoint/2010/main" val="2772038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資料庫圖表 22"/>
          <p:cNvGraphicFramePr/>
          <p:nvPr>
            <p:extLst>
              <p:ext uri="{D42A27DB-BD31-4B8C-83A1-F6EECF244321}">
                <p14:modId xmlns:p14="http://schemas.microsoft.com/office/powerpoint/2010/main" val="4058788246"/>
              </p:ext>
            </p:extLst>
          </p:nvPr>
        </p:nvGraphicFramePr>
        <p:xfrm>
          <a:off x="198525" y="3861048"/>
          <a:ext cx="8837971" cy="2664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研究人員（創業－借調）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15A796-5B8F-4A1D-A652-1B17CC1C11CA}" type="slidenum">
              <a:rPr lang="zh-TW" altLang="en-US" smtClean="0"/>
              <a:pPr>
                <a:defRPr/>
              </a:pPr>
              <a:t>6</a:t>
            </a:fld>
            <a:endParaRPr lang="zh-TW" altLang="en-US" dirty="0"/>
          </a:p>
        </p:txBody>
      </p:sp>
      <p:sp>
        <p:nvSpPr>
          <p:cNvPr id="24" name="文字方塊 23"/>
          <p:cNvSpPr txBox="1"/>
          <p:nvPr/>
        </p:nvSpPr>
        <p:spPr>
          <a:xfrm>
            <a:off x="255076" y="4365104"/>
            <a:ext cx="8493388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000" dirty="0">
                <a:latin typeface="微軟正黑體" pitchFamily="34" charset="-120"/>
                <a:ea typeface="微軟正黑體" pitchFamily="34" charset="-120"/>
                <a:cs typeface="Times New Roman" panose="02020603050405020304" pitchFamily="18" charset="0"/>
              </a:rPr>
              <a:t>教師進行「</a:t>
            </a: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  <a:cs typeface="Times New Roman" panose="02020603050405020304" pitchFamily="18" charset="0"/>
              </a:rPr>
              <a:t>借調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  <a:cs typeface="Times New Roman" panose="02020603050405020304" pitchFamily="18" charset="0"/>
              </a:rPr>
              <a:t>」時，事先以</a:t>
            </a: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  <a:cs typeface="Times New Roman" panose="02020603050405020304" pitchFamily="18" charset="0"/>
              </a:rPr>
              <a:t>書面報經學校核准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  <a:cs typeface="Times New Roman" panose="02020603050405020304" pitchFamily="18" charset="0"/>
              </a:rPr>
              <a:t>並注意規定。如</a:t>
            </a: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  <a:cs typeface="Times New Roman" panose="02020603050405020304" pitchFamily="18" charset="0"/>
              </a:rPr>
              <a:t>借調年限、申請資格、退休撫卹年資計算、學術回饋金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  <a:cs typeface="Times New Roman" panose="02020603050405020304" pitchFamily="18" charset="0"/>
              </a:rPr>
              <a:t>等。</a:t>
            </a:r>
            <a:endParaRPr lang="en-US" altLang="zh-TW" sz="2000" dirty="0">
              <a:latin typeface="微軟正黑體" pitchFamily="34" charset="-120"/>
              <a:ea typeface="微軟正黑體" pitchFamily="34" charset="-12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  <a:cs typeface="Times New Roman" panose="02020603050405020304" pitchFamily="18" charset="0"/>
              </a:rPr>
              <a:t>公立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  <a:cs typeface="Times New Roman" panose="02020603050405020304" pitchFamily="18" charset="0"/>
              </a:rPr>
              <a:t>學校教師借調期間每次以 </a:t>
            </a:r>
            <a:r>
              <a:rPr lang="en-US" altLang="zh-TW" sz="2000" b="1" dirty="0">
                <a:latin typeface="微軟正黑體" pitchFamily="34" charset="-120"/>
                <a:ea typeface="微軟正黑體" pitchFamily="34" charset="-120"/>
                <a:cs typeface="Times New Roman" panose="02020603050405020304" pitchFamily="18" charset="0"/>
              </a:rPr>
              <a:t>4 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  <a:cs typeface="Times New Roman" panose="02020603050405020304" pitchFamily="18" charset="0"/>
              </a:rPr>
              <a:t>年為限，合計不得超過 </a:t>
            </a:r>
            <a:r>
              <a:rPr lang="en-US" altLang="zh-TW" sz="2000" b="1" dirty="0">
                <a:latin typeface="微軟正黑體" pitchFamily="34" charset="-120"/>
                <a:ea typeface="微軟正黑體" pitchFamily="34" charset="-120"/>
                <a:cs typeface="Times New Roman" panose="02020603050405020304" pitchFamily="18" charset="0"/>
              </a:rPr>
              <a:t>8 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  <a:cs typeface="Times New Roman" panose="02020603050405020304" pitchFamily="18" charset="0"/>
              </a:rPr>
              <a:t>年，並應依教育人員留職停薪辦法辦理留停薪；私立學校依學校自訂規範。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000" dirty="0">
                <a:latin typeface="微軟正黑體" pitchFamily="34" charset="-120"/>
                <a:ea typeface="微軟正黑體" pitchFamily="34" charset="-120"/>
                <a:cs typeface="Times New Roman" panose="02020603050405020304" pitchFamily="18" charset="0"/>
              </a:rPr>
              <a:t>公私立學校教師申請借調之資格、可借調之職務、借調期間應返校義務授課學分，皆依</a:t>
            </a: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  <a:cs typeface="Times New Roman" panose="02020603050405020304" pitchFamily="18" charset="0"/>
              </a:rPr>
              <a:t>各學校自訂規定辦理。</a:t>
            </a:r>
            <a:endParaRPr lang="en-US" altLang="zh-TW" sz="2000" b="1" dirty="0">
              <a:latin typeface="微軟正黑體" pitchFamily="34" charset="-120"/>
              <a:ea typeface="微軟正黑體" pitchFamily="34" charset="-120"/>
              <a:cs typeface="Times New Roman" panose="02020603050405020304" pitchFamily="18" charset="0"/>
            </a:endParaRPr>
          </a:p>
          <a:p>
            <a:pPr algn="r">
              <a:spcBef>
                <a:spcPts val="600"/>
              </a:spcBef>
            </a:pPr>
            <a:r>
              <a:rPr lang="zh-TW" altLang="en-US" sz="1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Times New Roman" panose="02020603050405020304" pitchFamily="18" charset="0"/>
              </a:rPr>
              <a:t>資料來源：教育部「大專</a:t>
            </a:r>
            <a:r>
              <a:rPr lang="zh-TW" altLang="en-US" sz="1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Times New Roman" panose="02020603050405020304" pitchFamily="18" charset="0"/>
              </a:rPr>
              <a:t>校院教師創新創業參考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Times New Roman" panose="02020603050405020304" pitchFamily="18" charset="0"/>
              </a:rPr>
              <a:t>手冊」</a:t>
            </a:r>
            <a:endParaRPr lang="en-US" altLang="zh-TW" sz="1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Times New Roman" panose="02020603050405020304" pitchFamily="18" charset="0"/>
            </a:endParaRPr>
          </a:p>
        </p:txBody>
      </p:sp>
      <p:grpSp>
        <p:nvGrpSpPr>
          <p:cNvPr id="20" name="群組 19"/>
          <p:cNvGrpSpPr/>
          <p:nvPr/>
        </p:nvGrpSpPr>
        <p:grpSpPr>
          <a:xfrm>
            <a:off x="251520" y="980728"/>
            <a:ext cx="4140460" cy="2880320"/>
            <a:chOff x="395536" y="980728"/>
            <a:chExt cx="4140460" cy="2880320"/>
          </a:xfrm>
        </p:grpSpPr>
        <p:cxnSp>
          <p:nvCxnSpPr>
            <p:cNvPr id="18" name="直線接點 17"/>
            <p:cNvCxnSpPr/>
            <p:nvPr/>
          </p:nvCxnSpPr>
          <p:spPr>
            <a:xfrm>
              <a:off x="3995936" y="3429000"/>
              <a:ext cx="504056" cy="0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7" name="直線接點 16"/>
            <p:cNvCxnSpPr/>
            <p:nvPr/>
          </p:nvCxnSpPr>
          <p:spPr>
            <a:xfrm>
              <a:off x="3995936" y="1412776"/>
              <a:ext cx="504056" cy="0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4" name="直線接點 13"/>
            <p:cNvCxnSpPr/>
            <p:nvPr/>
          </p:nvCxnSpPr>
          <p:spPr>
            <a:xfrm>
              <a:off x="3995936" y="2420888"/>
              <a:ext cx="504056" cy="0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3" name="橢圓 2"/>
            <p:cNvSpPr/>
            <p:nvPr/>
          </p:nvSpPr>
          <p:spPr>
            <a:xfrm>
              <a:off x="395536" y="1412776"/>
              <a:ext cx="2232248" cy="2016224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b="1" dirty="0"/>
                <a:t>大專校院教師創新創業途徑</a:t>
              </a:r>
            </a:p>
          </p:txBody>
        </p:sp>
        <p:sp>
          <p:nvSpPr>
            <p:cNvPr id="8" name="橢圓 7"/>
            <p:cNvSpPr/>
            <p:nvPr/>
          </p:nvSpPr>
          <p:spPr>
            <a:xfrm>
              <a:off x="3275856" y="980728"/>
              <a:ext cx="947303" cy="864096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900" b="1" dirty="0"/>
                <a:t>兼職</a:t>
              </a:r>
            </a:p>
          </p:txBody>
        </p:sp>
        <p:sp>
          <p:nvSpPr>
            <p:cNvPr id="9" name="橢圓 8"/>
            <p:cNvSpPr/>
            <p:nvPr/>
          </p:nvSpPr>
          <p:spPr>
            <a:xfrm>
              <a:off x="3264657" y="1988840"/>
              <a:ext cx="947303" cy="864096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900" b="1" dirty="0"/>
                <a:t>借調</a:t>
              </a:r>
            </a:p>
          </p:txBody>
        </p:sp>
        <p:sp>
          <p:nvSpPr>
            <p:cNvPr id="10" name="橢圓 9"/>
            <p:cNvSpPr/>
            <p:nvPr/>
          </p:nvSpPr>
          <p:spPr>
            <a:xfrm>
              <a:off x="3275856" y="2996952"/>
              <a:ext cx="947303" cy="864096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900" b="1" dirty="0"/>
                <a:t>離職</a:t>
              </a:r>
            </a:p>
          </p:txBody>
        </p:sp>
        <p:cxnSp>
          <p:nvCxnSpPr>
            <p:cNvPr id="7" name="直線接點 6"/>
            <p:cNvCxnSpPr>
              <a:endCxn id="9" idx="2"/>
            </p:cNvCxnSpPr>
            <p:nvPr/>
          </p:nvCxnSpPr>
          <p:spPr>
            <a:xfrm>
              <a:off x="2483768" y="2420888"/>
              <a:ext cx="780889" cy="0"/>
            </a:xfrm>
            <a:prstGeom prst="line">
              <a:avLst/>
            </a:prstGeom>
            <a:ln w="28575">
              <a:solidFill>
                <a:schemeClr val="accent6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16" name="流程圖: 接點 15"/>
            <p:cNvSpPr/>
            <p:nvPr/>
          </p:nvSpPr>
          <p:spPr>
            <a:xfrm>
              <a:off x="4427984" y="1340768"/>
              <a:ext cx="108012" cy="144016"/>
            </a:xfrm>
            <a:prstGeom prst="flowChartConnector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1" name="流程圖: 接點 20"/>
            <p:cNvSpPr/>
            <p:nvPr/>
          </p:nvSpPr>
          <p:spPr>
            <a:xfrm>
              <a:off x="4427984" y="2348880"/>
              <a:ext cx="108012" cy="144016"/>
            </a:xfrm>
            <a:prstGeom prst="flowChartConnector">
              <a:avLst/>
            </a:prstGeom>
            <a:solidFill>
              <a:srgbClr val="92D050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2" name="流程圖: 接點 21"/>
            <p:cNvSpPr/>
            <p:nvPr/>
          </p:nvSpPr>
          <p:spPr>
            <a:xfrm>
              <a:off x="4427984" y="3356992"/>
              <a:ext cx="108012" cy="144016"/>
            </a:xfrm>
            <a:prstGeom prst="flowChartConnector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9" name="文字方塊 18"/>
          <p:cNvSpPr txBox="1"/>
          <p:nvPr/>
        </p:nvSpPr>
        <p:spPr>
          <a:xfrm>
            <a:off x="4430270" y="1054477"/>
            <a:ext cx="45342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大專校院教師依據兼職相關規定，事先以書面報經服務學校核准，從事本職以外之工作。</a:t>
            </a:r>
          </a:p>
        </p:txBody>
      </p:sp>
      <p:sp>
        <p:nvSpPr>
          <p:cNvPr id="25" name="文字方塊 24"/>
          <p:cNvSpPr txBox="1"/>
          <p:nvPr/>
        </p:nvSpPr>
        <p:spPr>
          <a:xfrm>
            <a:off x="4427984" y="1988840"/>
            <a:ext cx="45342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/>
              <a:t>大專校院教師因教學或研究專長領域或業務特殊需要，借調至其他事業機構（關）任職，須事先報經服務學校核准，並辦理留職停薪。</a:t>
            </a:r>
          </a:p>
        </p:txBody>
      </p:sp>
      <p:sp>
        <p:nvSpPr>
          <p:cNvPr id="26" name="文字方塊 25"/>
          <p:cNvSpPr txBox="1"/>
          <p:nvPr/>
        </p:nvSpPr>
        <p:spPr>
          <a:xfrm>
            <a:off x="4427984" y="3068960"/>
            <a:ext cx="45342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大專校院教師離開原有教師職務，至新創公司擔任公司職務。</a:t>
            </a:r>
          </a:p>
        </p:txBody>
      </p:sp>
    </p:spTree>
    <p:extLst>
      <p:ext uri="{BB962C8B-B14F-4D97-AF65-F5344CB8AC3E}">
        <p14:creationId xmlns:p14="http://schemas.microsoft.com/office/powerpoint/2010/main" val="15496568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圓角矩形 24"/>
          <p:cNvSpPr/>
          <p:nvPr/>
        </p:nvSpPr>
        <p:spPr>
          <a:xfrm>
            <a:off x="256808" y="1628800"/>
            <a:ext cx="1578888" cy="1377094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n-ea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Aft>
                <a:spcPts val="0"/>
              </a:spcAft>
            </a:pPr>
            <a:r>
              <a:rPr lang="zh-TW" altLang="en-US" dirty="0">
                <a:latin typeface="+mj-ea"/>
              </a:rPr>
              <a:t>技轉人員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15A796-5B8F-4A1D-A652-1B17CC1C11CA}" type="slidenum">
              <a:rPr lang="zh-TW" altLang="en-US" smtClean="0"/>
              <a:pPr>
                <a:defRPr/>
              </a:pPr>
              <a:t>7</a:t>
            </a:fld>
            <a:endParaRPr lang="zh-TW" altLang="en-US" dirty="0"/>
          </a:p>
        </p:txBody>
      </p:sp>
      <p:pic>
        <p:nvPicPr>
          <p:cNvPr id="6" name="Picture 7" descr="C:\Users\austenlu\Desktop\下載.png"/>
          <p:cNvPicPr>
            <a:picLocks noChangeAspect="1" noChangeArrowheads="1"/>
          </p:cNvPicPr>
          <p:nvPr/>
        </p:nvPicPr>
        <p:blipFill rotWithShape="1"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778" t="741" r="8770" b="50000"/>
          <a:stretch/>
        </p:blipFill>
        <p:spPr bwMode="auto">
          <a:xfrm>
            <a:off x="521781" y="1709750"/>
            <a:ext cx="1084631" cy="66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矩形 6"/>
          <p:cNvSpPr/>
          <p:nvPr/>
        </p:nvSpPr>
        <p:spPr>
          <a:xfrm>
            <a:off x="24232" y="2228764"/>
            <a:ext cx="2030368" cy="8491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+mn-ea"/>
              </a:rPr>
              <a:t>收入分配</a:t>
            </a:r>
            <a:endParaRPr lang="en-US" altLang="zh-TW" dirty="0">
              <a:latin typeface="+mn-ea"/>
            </a:endParaRPr>
          </a:p>
          <a:p>
            <a:pPr algn="ctr"/>
            <a:r>
              <a:rPr lang="zh-TW" altLang="en-US" dirty="0">
                <a:latin typeface="+mn-ea"/>
              </a:rPr>
              <a:t>有功人員</a:t>
            </a:r>
          </a:p>
        </p:txBody>
      </p:sp>
      <p:sp>
        <p:nvSpPr>
          <p:cNvPr id="8" name="矩形 7"/>
          <p:cNvSpPr/>
          <p:nvPr/>
        </p:nvSpPr>
        <p:spPr>
          <a:xfrm>
            <a:off x="1979712" y="1844824"/>
            <a:ext cx="2529527" cy="11245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>
                <a:solidFill>
                  <a:schemeClr val="tx1"/>
                </a:solidFill>
                <a:latin typeface="+mn-ea"/>
              </a:rPr>
              <a:t>學研機構應將</a:t>
            </a:r>
            <a:r>
              <a:rPr lang="zh-TW" altLang="en-US" dirty="0">
                <a:solidFill>
                  <a:srgbClr val="FF0000"/>
                </a:solidFill>
                <a:latin typeface="+mn-ea"/>
              </a:rPr>
              <a:t>一定比例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的成果收入分配給</a:t>
            </a:r>
            <a:r>
              <a:rPr lang="zh-TW" altLang="en-US" dirty="0">
                <a:solidFill>
                  <a:srgbClr val="FF0000"/>
                </a:solidFill>
                <a:latin typeface="+mn-ea"/>
              </a:rPr>
              <a:t>技轉有功人員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。</a:t>
            </a:r>
          </a:p>
        </p:txBody>
      </p:sp>
      <p:sp>
        <p:nvSpPr>
          <p:cNvPr id="9" name="矩形 8"/>
          <p:cNvSpPr/>
          <p:nvPr/>
        </p:nvSpPr>
        <p:spPr>
          <a:xfrm>
            <a:off x="1979712" y="3861048"/>
            <a:ext cx="2401287" cy="19352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>
                <a:solidFill>
                  <a:schemeClr val="tx1"/>
                </a:solidFill>
                <a:latin typeface="+mn-ea"/>
              </a:rPr>
              <a:t>技轉人員依內部行政程序進行，</a:t>
            </a:r>
            <a:r>
              <a:rPr lang="zh-TW" altLang="en-US" dirty="0">
                <a:solidFill>
                  <a:srgbClr val="FF0000"/>
                </a:solidFill>
                <a:latin typeface="+mn-ea"/>
              </a:rPr>
              <a:t>且無牟取非法利益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之情況下，則不用背負研發成果受價格市場波動的決策責任。</a:t>
            </a:r>
          </a:p>
        </p:txBody>
      </p:sp>
      <p:sp>
        <p:nvSpPr>
          <p:cNvPr id="12" name="圓角矩形 11"/>
          <p:cNvSpPr/>
          <p:nvPr/>
        </p:nvSpPr>
        <p:spPr>
          <a:xfrm>
            <a:off x="251520" y="4014006"/>
            <a:ext cx="1598320" cy="1366269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n-ea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277066" y="3077902"/>
            <a:ext cx="15383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latin typeface="+mn-ea"/>
              </a:rPr>
              <a:t>（部版</a:t>
            </a:r>
            <a:r>
              <a:rPr lang="en-US" altLang="zh-TW" dirty="0">
                <a:latin typeface="+mn-ea"/>
              </a:rPr>
              <a:t>§14</a:t>
            </a:r>
            <a:r>
              <a:rPr lang="zh-TW" altLang="en-US" dirty="0">
                <a:latin typeface="+mn-ea"/>
              </a:rPr>
              <a:t>）</a:t>
            </a:r>
          </a:p>
        </p:txBody>
      </p:sp>
      <p:cxnSp>
        <p:nvCxnSpPr>
          <p:cNvPr id="24" name="直線接點 23"/>
          <p:cNvCxnSpPr/>
          <p:nvPr/>
        </p:nvCxnSpPr>
        <p:spPr>
          <a:xfrm>
            <a:off x="1907704" y="3573016"/>
            <a:ext cx="2520280" cy="0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25"/>
          <p:cNvSpPr/>
          <p:nvPr/>
        </p:nvSpPr>
        <p:spPr>
          <a:xfrm>
            <a:off x="321890" y="5435932"/>
            <a:ext cx="15371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latin typeface="+mn-ea"/>
              </a:rPr>
              <a:t>（部版</a:t>
            </a:r>
            <a:r>
              <a:rPr lang="en-US" altLang="zh-TW" dirty="0">
                <a:latin typeface="+mn-ea"/>
              </a:rPr>
              <a:t>§20</a:t>
            </a:r>
            <a:r>
              <a:rPr lang="zh-TW" altLang="en-US" dirty="0">
                <a:latin typeface="+mn-ea"/>
              </a:rPr>
              <a:t>）</a:t>
            </a:r>
          </a:p>
        </p:txBody>
      </p:sp>
      <p:pic>
        <p:nvPicPr>
          <p:cNvPr id="4100" name="Picture 4" descr="C:\Users\austenlu\Desktop\D槽\PPT素材\ICON\images (1)_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003" y="4044644"/>
            <a:ext cx="626853" cy="65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矩形 29"/>
          <p:cNvSpPr/>
          <p:nvPr/>
        </p:nvSpPr>
        <p:spPr>
          <a:xfrm>
            <a:off x="251520" y="4723132"/>
            <a:ext cx="1598320" cy="6571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+mn-ea"/>
              </a:rPr>
              <a:t>價格變化</a:t>
            </a:r>
            <a:endParaRPr lang="en-US" altLang="zh-TW" dirty="0">
              <a:latin typeface="+mn-ea"/>
            </a:endParaRPr>
          </a:p>
          <a:p>
            <a:pPr algn="ctr"/>
            <a:r>
              <a:rPr lang="zh-TW" altLang="en-US" dirty="0">
                <a:latin typeface="+mn-ea"/>
              </a:rPr>
              <a:t>責任免除</a:t>
            </a:r>
          </a:p>
        </p:txBody>
      </p:sp>
      <p:sp>
        <p:nvSpPr>
          <p:cNvPr id="27" name="矩形 26"/>
          <p:cNvSpPr/>
          <p:nvPr/>
        </p:nvSpPr>
        <p:spPr>
          <a:xfrm>
            <a:off x="4716016" y="1484784"/>
            <a:ext cx="4248472" cy="4824536"/>
          </a:xfrm>
          <a:prstGeom prst="rect">
            <a:avLst/>
          </a:prstGeom>
          <a:noFill/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圓角矩形 27"/>
          <p:cNvSpPr/>
          <p:nvPr/>
        </p:nvSpPr>
        <p:spPr>
          <a:xfrm>
            <a:off x="4932040" y="1052736"/>
            <a:ext cx="2095442" cy="576064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zh-TW" altLang="en-US" sz="2800" b="1" dirty="0">
                <a:latin typeface="微軟正黑體" pitchFamily="34" charset="-120"/>
                <a:ea typeface="微軟正黑體" pitchFamily="34" charset="-120"/>
              </a:rPr>
              <a:t>情境說明 </a:t>
            </a:r>
          </a:p>
        </p:txBody>
      </p:sp>
      <p:sp>
        <p:nvSpPr>
          <p:cNvPr id="29" name="矩形 28"/>
          <p:cNvSpPr/>
          <p:nvPr/>
        </p:nvSpPr>
        <p:spPr>
          <a:xfrm>
            <a:off x="4716016" y="1628800"/>
            <a:ext cx="4132791" cy="46805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dirty="0">
                <a:solidFill>
                  <a:schemeClr val="tx1"/>
                </a:solidFill>
                <a:latin typeface="+mn-ea"/>
              </a:rPr>
              <a:t>A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為甲大學技轉人員，甲大學今欲將專利授權予乙公司。</a:t>
            </a:r>
            <a:r>
              <a:rPr lang="en-US" altLang="zh-TW" dirty="0">
                <a:solidFill>
                  <a:schemeClr val="tx1"/>
                </a:solidFill>
                <a:latin typeface="+mn-ea"/>
              </a:rPr>
              <a:t>A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經評估程序將校內技術定價</a:t>
            </a:r>
            <a:r>
              <a:rPr lang="en-US" altLang="zh-TW" dirty="0">
                <a:solidFill>
                  <a:schemeClr val="tx1"/>
                </a:solidFill>
                <a:latin typeface="+mn-ea"/>
              </a:rPr>
              <a:t>10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萬辦理技轉。</a:t>
            </a:r>
            <a:r>
              <a:rPr lang="en-US" altLang="zh-TW" dirty="0">
                <a:solidFill>
                  <a:schemeClr val="tx1"/>
                </a:solidFill>
                <a:latin typeface="+mn-ea"/>
              </a:rPr>
              <a:t>3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年後，因技術相關產品大發利市，該技術市價漲至</a:t>
            </a:r>
            <a:r>
              <a:rPr lang="en-US" altLang="zh-TW" dirty="0">
                <a:solidFill>
                  <a:schemeClr val="tx1"/>
                </a:solidFill>
                <a:latin typeface="+mn-ea"/>
              </a:rPr>
              <a:t>100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萬。</a:t>
            </a:r>
            <a:endParaRPr lang="en-US" altLang="zh-TW" dirty="0">
              <a:solidFill>
                <a:schemeClr val="tx1"/>
              </a:solidFill>
              <a:latin typeface="+mn-ea"/>
            </a:endParaRPr>
          </a:p>
          <a:p>
            <a:pPr marL="71120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TW" altLang="en-US" dirty="0">
                <a:solidFill>
                  <a:schemeClr val="tx1"/>
                </a:solidFill>
                <a:latin typeface="+mn-ea"/>
              </a:rPr>
              <a:t>因</a:t>
            </a:r>
            <a:r>
              <a:rPr lang="en-US" altLang="zh-TW" dirty="0">
                <a:solidFill>
                  <a:schemeClr val="tx1"/>
                </a:solidFill>
                <a:latin typeface="+mn-ea"/>
              </a:rPr>
              <a:t>A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經內部行政程序評估技轉價值，且無謀取非法利益的情事，雖僅以</a:t>
            </a:r>
            <a:r>
              <a:rPr lang="en-US" altLang="zh-TW" dirty="0">
                <a:solidFill>
                  <a:schemeClr val="tx1"/>
                </a:solidFill>
                <a:latin typeface="+mn-ea"/>
              </a:rPr>
              <a:t>10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萬元授權予乙公司，</a:t>
            </a:r>
            <a:r>
              <a:rPr lang="en-US" altLang="zh-TW" dirty="0">
                <a:solidFill>
                  <a:schemeClr val="tx1"/>
                </a:solidFill>
                <a:latin typeface="+mn-ea"/>
              </a:rPr>
              <a:t>A</a:t>
            </a:r>
            <a:r>
              <a:rPr lang="zh-TW" altLang="en-US" dirty="0">
                <a:solidFill>
                  <a:srgbClr val="FF0000"/>
                </a:solidFill>
                <a:latin typeface="+mn-ea"/>
              </a:rPr>
              <a:t>不用擔心市場價格變化被質疑低價賤賣技術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、</a:t>
            </a:r>
            <a:r>
              <a:rPr lang="zh-TW" altLang="en-US" dirty="0">
                <a:solidFill>
                  <a:srgbClr val="FF0000"/>
                </a:solidFill>
                <a:latin typeface="+mn-ea"/>
              </a:rPr>
              <a:t>不須擔心究責而保守以對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1014395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利益衝突管理 </a:t>
            </a:r>
            <a:r>
              <a:rPr lang="en-US" altLang="zh-TW" sz="3000" dirty="0"/>
              <a:t>(</a:t>
            </a:r>
            <a:r>
              <a:rPr lang="zh-TW" altLang="en-US" sz="3000" dirty="0"/>
              <a:t>學研機構*研究人員*技轉人員</a:t>
            </a:r>
            <a:r>
              <a:rPr lang="en-US" altLang="zh-TW" sz="3000" dirty="0"/>
              <a:t>)</a:t>
            </a:r>
            <a:endParaRPr lang="zh-TW" altLang="en-US" sz="30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15A796-5B8F-4A1D-A652-1B17CC1C11CA}" type="slidenum">
              <a:rPr lang="zh-TW" altLang="en-US" smtClean="0"/>
              <a:pPr>
                <a:defRPr/>
              </a:pPr>
              <a:t>8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164174" y="1052736"/>
            <a:ext cx="8800314" cy="3031558"/>
          </a:xfrm>
          <a:prstGeom prst="rect">
            <a:avLst/>
          </a:prstGeom>
          <a:noFill/>
          <a:ln w="1905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圓角矩形 5"/>
          <p:cNvSpPr/>
          <p:nvPr/>
        </p:nvSpPr>
        <p:spPr>
          <a:xfrm>
            <a:off x="539552" y="836712"/>
            <a:ext cx="3024336" cy="57606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zh-TW" altLang="en-US" sz="2800" b="1" dirty="0">
                <a:latin typeface="微軟正黑體" pitchFamily="34" charset="-120"/>
                <a:ea typeface="微軟正黑體" pitchFamily="34" charset="-120"/>
              </a:rPr>
              <a:t>規定內容</a:t>
            </a:r>
            <a:endParaRPr lang="zh-TW" altLang="en-US" sz="16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23528" y="1412776"/>
            <a:ext cx="8568952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lnSpc>
                <a:spcPts val="216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b="1" u="sng" dirty="0">
                <a:solidFill>
                  <a:srgbClr val="0000FF"/>
                </a:solidFill>
                <a:latin typeface="+mn-ea"/>
              </a:rPr>
              <a:t>財產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利益</a:t>
            </a:r>
            <a:r>
              <a:rPr lang="zh-TW" altLang="en-US" dirty="0" smtClean="0">
                <a:solidFill>
                  <a:schemeClr val="tx1"/>
                </a:solidFill>
                <a:latin typeface="+mn-ea"/>
              </a:rPr>
              <a:t>：研究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／技轉人員及</a:t>
            </a:r>
            <a:r>
              <a:rPr lang="zh-TW" altLang="en-US" dirty="0">
                <a:solidFill>
                  <a:srgbClr val="FF0000"/>
                </a:solidFill>
                <a:latin typeface="+mn-ea"/>
              </a:rPr>
              <a:t>其配偶、未成年</a:t>
            </a:r>
            <a:r>
              <a:rPr lang="zh-TW" altLang="en-US" dirty="0" smtClean="0">
                <a:solidFill>
                  <a:srgbClr val="FF0000"/>
                </a:solidFill>
                <a:latin typeface="+mn-ea"/>
              </a:rPr>
              <a:t>子女，持有公司</a:t>
            </a:r>
            <a:r>
              <a:rPr lang="zh-TW" altLang="en-US" b="1" u="sng" dirty="0" smtClean="0">
                <a:solidFill>
                  <a:srgbClr val="FF0000"/>
                </a:solidFill>
                <a:latin typeface="+mn-ea"/>
              </a:rPr>
              <a:t>股權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超過</a:t>
            </a:r>
            <a:r>
              <a:rPr lang="en-US" altLang="zh-TW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en-US" altLang="zh-TW" b="1" u="sng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%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或</a:t>
            </a:r>
            <a:r>
              <a:rPr lang="en-US" altLang="zh-TW" b="1" u="sng" dirty="0" smtClean="0">
                <a:solidFill>
                  <a:srgbClr val="FF0000"/>
                </a:solidFill>
                <a:latin typeface="+mn-ea"/>
              </a:rPr>
              <a:t>1</a:t>
            </a:r>
            <a:r>
              <a:rPr lang="zh-TW" altLang="en-US" b="1" u="sng" dirty="0" smtClean="0">
                <a:solidFill>
                  <a:srgbClr val="FF0000"/>
                </a:solidFill>
                <a:latin typeface="+mn-ea"/>
              </a:rPr>
              <a:t>年內</a:t>
            </a:r>
            <a:r>
              <a:rPr lang="zh-TW" altLang="en-US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自公司獲得</a:t>
            </a:r>
            <a:r>
              <a:rPr lang="en-US" altLang="zh-TW" b="1" u="sng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15</a:t>
            </a:r>
            <a:r>
              <a:rPr lang="zh-TW" altLang="en-US" b="1" u="sng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萬</a:t>
            </a:r>
            <a:r>
              <a:rPr lang="zh-TW" altLang="en-US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以上利益</a:t>
            </a:r>
            <a:endParaRPr lang="en-US" altLang="zh-TW" b="1" u="sng" dirty="0">
              <a:solidFill>
                <a:schemeClr val="tx1"/>
              </a:solidFill>
              <a:latin typeface="+mn-ea"/>
            </a:endParaRPr>
          </a:p>
          <a:p>
            <a:pPr marL="625475" indent="-285750">
              <a:lnSpc>
                <a:spcPts val="216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en-US" dirty="0">
                <a:solidFill>
                  <a:srgbClr val="FF0000"/>
                </a:solidFill>
                <a:latin typeface="+mn-ea"/>
              </a:rPr>
              <a:t>研究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人員→</a:t>
            </a:r>
            <a:r>
              <a:rPr lang="zh-TW" altLang="en-US" dirty="0">
                <a:solidFill>
                  <a:srgbClr val="FF0000"/>
                </a:solidFill>
                <a:latin typeface="+mn-ea"/>
              </a:rPr>
              <a:t>揭露利益</a:t>
            </a:r>
            <a:endParaRPr lang="en-US" altLang="zh-TW" dirty="0">
              <a:solidFill>
                <a:schemeClr val="tx1"/>
              </a:solidFill>
              <a:latin typeface="+mn-ea"/>
            </a:endParaRPr>
          </a:p>
          <a:p>
            <a:pPr marL="625475" indent="-285750">
              <a:lnSpc>
                <a:spcPts val="216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en-US" dirty="0">
                <a:solidFill>
                  <a:srgbClr val="FF0000"/>
                </a:solidFill>
                <a:latin typeface="+mn-ea"/>
              </a:rPr>
              <a:t>技轉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人員、審議委員、核決主管→</a:t>
            </a:r>
            <a:r>
              <a:rPr lang="zh-TW" altLang="en-US" dirty="0">
                <a:solidFill>
                  <a:srgbClr val="FF0000"/>
                </a:solidFill>
                <a:latin typeface="+mn-ea"/>
              </a:rPr>
              <a:t>迴避 由代理人辦理</a:t>
            </a:r>
            <a:endParaRPr lang="en-US" altLang="zh-TW" dirty="0">
              <a:solidFill>
                <a:schemeClr val="tx1"/>
              </a:solidFill>
              <a:latin typeface="+mn-ea"/>
            </a:endParaRPr>
          </a:p>
          <a:p>
            <a:pPr marL="285750" indent="-285750">
              <a:lnSpc>
                <a:spcPts val="216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b="1" u="sng" dirty="0">
                <a:solidFill>
                  <a:srgbClr val="0000FF"/>
                </a:solidFill>
                <a:latin typeface="+mn-ea"/>
              </a:rPr>
              <a:t>職務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利益</a:t>
            </a:r>
            <a:r>
              <a:rPr lang="zh-TW" altLang="en-US" dirty="0" smtClean="0">
                <a:solidFill>
                  <a:schemeClr val="tx1"/>
                </a:solidFill>
                <a:latin typeface="+mn-ea"/>
              </a:rPr>
              <a:t>：研究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／技轉人員及</a:t>
            </a:r>
            <a:r>
              <a:rPr lang="zh-TW" altLang="en-US" dirty="0">
                <a:solidFill>
                  <a:srgbClr val="FF0000"/>
                </a:solidFill>
                <a:latin typeface="+mn-ea"/>
              </a:rPr>
              <a:t>其配偶、</a:t>
            </a:r>
            <a:r>
              <a:rPr lang="en-US" altLang="zh-TW" dirty="0">
                <a:solidFill>
                  <a:srgbClr val="FF0000"/>
                </a:solidFill>
                <a:latin typeface="+mn-ea"/>
              </a:rPr>
              <a:t>(</a:t>
            </a:r>
            <a:r>
              <a:rPr lang="zh-TW" altLang="en-US" dirty="0">
                <a:solidFill>
                  <a:srgbClr val="FF0000"/>
                </a:solidFill>
                <a:latin typeface="+mn-ea"/>
              </a:rPr>
              <a:t>孫</a:t>
            </a:r>
            <a:r>
              <a:rPr lang="en-US" altLang="zh-TW" dirty="0">
                <a:solidFill>
                  <a:srgbClr val="FF0000"/>
                </a:solidFill>
                <a:latin typeface="+mn-ea"/>
              </a:rPr>
              <a:t>)</a:t>
            </a:r>
            <a:r>
              <a:rPr lang="zh-TW" altLang="en-US" dirty="0">
                <a:solidFill>
                  <a:srgbClr val="FF0000"/>
                </a:solidFill>
                <a:latin typeface="+mn-ea"/>
              </a:rPr>
              <a:t>子女、</a:t>
            </a:r>
            <a:r>
              <a:rPr lang="en-US" altLang="zh-TW" dirty="0">
                <a:solidFill>
                  <a:srgbClr val="FF0000"/>
                </a:solidFill>
                <a:latin typeface="+mn-ea"/>
              </a:rPr>
              <a:t>(</a:t>
            </a:r>
            <a:r>
              <a:rPr lang="zh-TW" altLang="en-US" dirty="0">
                <a:solidFill>
                  <a:srgbClr val="FF0000"/>
                </a:solidFill>
                <a:latin typeface="+mn-ea"/>
              </a:rPr>
              <a:t>祖</a:t>
            </a:r>
            <a:r>
              <a:rPr lang="en-US" altLang="zh-TW" dirty="0">
                <a:solidFill>
                  <a:srgbClr val="FF0000"/>
                </a:solidFill>
                <a:latin typeface="+mn-ea"/>
              </a:rPr>
              <a:t>)</a:t>
            </a:r>
            <a:r>
              <a:rPr lang="zh-TW" altLang="en-US" dirty="0">
                <a:solidFill>
                  <a:srgbClr val="FF0000"/>
                </a:solidFill>
                <a:latin typeface="+mn-ea"/>
              </a:rPr>
              <a:t>父母或兄弟姊妹</a:t>
            </a:r>
            <a:r>
              <a:rPr lang="zh-TW" altLang="en-US" dirty="0" smtClean="0">
                <a:solidFill>
                  <a:schemeClr val="tx1"/>
                </a:solidFill>
                <a:latin typeface="+mn-ea"/>
              </a:rPr>
              <a:t>擔任</a:t>
            </a:r>
            <a:r>
              <a:rPr lang="zh-TW" altLang="en-US" b="1" u="sng" dirty="0">
                <a:solidFill>
                  <a:srgbClr val="FF0000"/>
                </a:solidFill>
                <a:latin typeface="+mn-ea"/>
              </a:rPr>
              <a:t>負責人</a:t>
            </a:r>
            <a:r>
              <a:rPr lang="zh-TW" altLang="en-US" dirty="0">
                <a:solidFill>
                  <a:srgbClr val="FF0000"/>
                </a:solidFill>
                <a:latin typeface="+mn-ea"/>
              </a:rPr>
              <a:t>、</a:t>
            </a:r>
            <a:r>
              <a:rPr lang="zh-TW" altLang="en-US" b="1" u="sng" dirty="0">
                <a:solidFill>
                  <a:srgbClr val="FF0000"/>
                </a:solidFill>
                <a:latin typeface="+mn-ea"/>
              </a:rPr>
              <a:t>董事</a:t>
            </a:r>
            <a:r>
              <a:rPr lang="zh-TW" altLang="en-US" dirty="0">
                <a:solidFill>
                  <a:srgbClr val="FF0000"/>
                </a:solidFill>
                <a:latin typeface="+mn-ea"/>
              </a:rPr>
              <a:t>、</a:t>
            </a:r>
            <a:r>
              <a:rPr lang="zh-TW" altLang="en-US" b="1" u="sng" dirty="0">
                <a:solidFill>
                  <a:srgbClr val="FF0000"/>
                </a:solidFill>
                <a:latin typeface="+mn-ea"/>
              </a:rPr>
              <a:t>監察人</a:t>
            </a:r>
            <a:r>
              <a:rPr lang="zh-TW" altLang="en-US" dirty="0">
                <a:solidFill>
                  <a:srgbClr val="FF0000"/>
                </a:solidFill>
                <a:latin typeface="+mn-ea"/>
              </a:rPr>
              <a:t>或</a:t>
            </a:r>
            <a:r>
              <a:rPr lang="zh-TW" altLang="en-US" b="1" u="sng" dirty="0">
                <a:solidFill>
                  <a:srgbClr val="FF0000"/>
                </a:solidFill>
                <a:latin typeface="+mn-ea"/>
              </a:rPr>
              <a:t>經理</a:t>
            </a:r>
            <a:r>
              <a:rPr lang="zh-TW" altLang="en-US" b="1" u="sng" dirty="0" smtClean="0">
                <a:solidFill>
                  <a:srgbClr val="FF0000"/>
                </a:solidFill>
                <a:latin typeface="+mn-ea"/>
              </a:rPr>
              <a:t>人</a:t>
            </a:r>
            <a:endParaRPr lang="en-US" altLang="zh-TW" b="1" u="sng" dirty="0" smtClean="0">
              <a:solidFill>
                <a:schemeClr val="tx1"/>
              </a:solidFill>
              <a:latin typeface="+mn-ea"/>
            </a:endParaRPr>
          </a:p>
          <a:p>
            <a:pPr marL="625475" indent="-285750">
              <a:lnSpc>
                <a:spcPts val="216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en-US" dirty="0" smtClean="0">
                <a:solidFill>
                  <a:srgbClr val="FF0000"/>
                </a:solidFill>
                <a:latin typeface="+mn-ea"/>
              </a:rPr>
              <a:t>研究</a:t>
            </a:r>
            <a:r>
              <a:rPr lang="zh-TW" altLang="en-US" dirty="0" smtClean="0">
                <a:solidFill>
                  <a:schemeClr val="tx1"/>
                </a:solidFill>
                <a:latin typeface="+mn-ea"/>
              </a:rPr>
              <a:t>人員→</a:t>
            </a:r>
            <a:r>
              <a:rPr lang="zh-TW" altLang="en-US" dirty="0" smtClean="0">
                <a:solidFill>
                  <a:srgbClr val="FF0000"/>
                </a:solidFill>
                <a:latin typeface="+mn-ea"/>
              </a:rPr>
              <a:t>揭露利益</a:t>
            </a:r>
            <a:endParaRPr lang="en-US" altLang="zh-TW" dirty="0" smtClean="0">
              <a:solidFill>
                <a:schemeClr val="tx1"/>
              </a:solidFill>
              <a:latin typeface="+mn-ea"/>
            </a:endParaRPr>
          </a:p>
          <a:p>
            <a:pPr marL="625475" indent="-285750">
              <a:lnSpc>
                <a:spcPts val="216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en-US" dirty="0" smtClean="0">
                <a:solidFill>
                  <a:srgbClr val="FF0000"/>
                </a:solidFill>
                <a:latin typeface="+mn-ea"/>
              </a:rPr>
              <a:t>技</a:t>
            </a:r>
            <a:r>
              <a:rPr lang="zh-TW" altLang="en-US" dirty="0">
                <a:solidFill>
                  <a:srgbClr val="FF0000"/>
                </a:solidFill>
                <a:latin typeface="+mn-ea"/>
              </a:rPr>
              <a:t>轉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人員、審議委員、核決主管→</a:t>
            </a:r>
            <a:r>
              <a:rPr lang="zh-TW" altLang="en-US" dirty="0">
                <a:solidFill>
                  <a:srgbClr val="FF0000"/>
                </a:solidFill>
                <a:latin typeface="+mn-ea"/>
              </a:rPr>
              <a:t>迴避 由代理人辦理</a:t>
            </a:r>
            <a:endParaRPr lang="en-US" altLang="zh-TW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64174" y="4509120"/>
            <a:ext cx="8800314" cy="2009002"/>
          </a:xfrm>
          <a:prstGeom prst="rect">
            <a:avLst/>
          </a:prstGeom>
          <a:noFill/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圓角矩形 8"/>
          <p:cNvSpPr/>
          <p:nvPr/>
        </p:nvSpPr>
        <p:spPr>
          <a:xfrm>
            <a:off x="448774" y="4221088"/>
            <a:ext cx="3024336" cy="576064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zh-TW" altLang="en-US" sz="2800" b="1" dirty="0">
                <a:latin typeface="微軟正黑體" pitchFamily="34" charset="-120"/>
                <a:ea typeface="微軟正黑體" pitchFamily="34" charset="-120"/>
              </a:rPr>
              <a:t>情境說明 </a:t>
            </a:r>
          </a:p>
        </p:txBody>
      </p:sp>
      <p:sp>
        <p:nvSpPr>
          <p:cNvPr id="10" name="矩形 9"/>
          <p:cNvSpPr/>
          <p:nvPr/>
        </p:nvSpPr>
        <p:spPr>
          <a:xfrm>
            <a:off x="279855" y="4717922"/>
            <a:ext cx="8568952" cy="180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chemeClr val="tx1"/>
                </a:solidFill>
                <a:latin typeface="+mn-ea"/>
              </a:rPr>
              <a:t>甲大學準備將</a:t>
            </a:r>
            <a:r>
              <a:rPr lang="en-US" altLang="zh-TW" dirty="0">
                <a:solidFill>
                  <a:schemeClr val="tx1"/>
                </a:solidFill>
                <a:latin typeface="+mn-ea"/>
              </a:rPr>
              <a:t>A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教授研發之技術技轉給乙公司，</a:t>
            </a:r>
            <a:r>
              <a:rPr lang="en-US" altLang="zh-TW" dirty="0">
                <a:solidFill>
                  <a:schemeClr val="tx1"/>
                </a:solidFill>
                <a:latin typeface="+mn-ea"/>
              </a:rPr>
              <a:t>A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教授</a:t>
            </a:r>
            <a:r>
              <a:rPr lang="en-US" altLang="zh-TW" dirty="0">
                <a:solidFill>
                  <a:schemeClr val="tx1"/>
                </a:solidFill>
                <a:latin typeface="+mn-ea"/>
              </a:rPr>
              <a:t>15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歲的兒子持有乙公司</a:t>
            </a:r>
            <a:r>
              <a:rPr lang="en-US" altLang="zh-TW" dirty="0">
                <a:solidFill>
                  <a:schemeClr val="tx1"/>
                </a:solidFill>
                <a:latin typeface="+mn-ea"/>
              </a:rPr>
              <a:t>6%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股權；甲大學本次技轉案核決主管</a:t>
            </a:r>
            <a:r>
              <a:rPr lang="en-US" altLang="zh-TW" dirty="0">
                <a:solidFill>
                  <a:schemeClr val="tx1"/>
                </a:solidFill>
                <a:latin typeface="+mn-ea"/>
              </a:rPr>
              <a:t>B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的配偶，剛好也擔任乙公司的董事</a:t>
            </a:r>
            <a:endParaRPr lang="en-US" altLang="zh-TW" dirty="0">
              <a:solidFill>
                <a:schemeClr val="tx1"/>
              </a:solidFill>
              <a:latin typeface="+mn-ea"/>
            </a:endParaRPr>
          </a:p>
          <a:p>
            <a:pPr marL="71120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TW" dirty="0">
                <a:solidFill>
                  <a:schemeClr val="tx1"/>
                </a:solidFill>
                <a:latin typeface="+mn-ea"/>
              </a:rPr>
              <a:t>A</a:t>
            </a:r>
            <a:r>
              <a:rPr lang="zh-TW" altLang="en-US" dirty="0">
                <a:solidFill>
                  <a:srgbClr val="FF0000"/>
                </a:solidFill>
                <a:latin typeface="+mn-ea"/>
              </a:rPr>
              <a:t>教授</a:t>
            </a:r>
            <a:r>
              <a:rPr lang="en-US" altLang="zh-TW" dirty="0">
                <a:solidFill>
                  <a:srgbClr val="FF0000"/>
                </a:solidFill>
                <a:latin typeface="+mn-ea"/>
              </a:rPr>
              <a:t>15</a:t>
            </a:r>
            <a:r>
              <a:rPr lang="zh-TW" altLang="en-US" dirty="0">
                <a:solidFill>
                  <a:srgbClr val="FF0000"/>
                </a:solidFill>
                <a:latin typeface="+mn-ea"/>
              </a:rPr>
              <a:t>歲的兒子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持有乙公司股票</a:t>
            </a:r>
            <a:r>
              <a:rPr lang="zh-TW" altLang="en-US" dirty="0">
                <a:solidFill>
                  <a:srgbClr val="FF0000"/>
                </a:solidFill>
                <a:latin typeface="+mn-ea"/>
              </a:rPr>
              <a:t>超過</a:t>
            </a:r>
            <a:r>
              <a:rPr lang="en-US" altLang="zh-TW" dirty="0">
                <a:solidFill>
                  <a:srgbClr val="FF0000"/>
                </a:solidFill>
                <a:latin typeface="+mn-ea"/>
              </a:rPr>
              <a:t>5%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，應</a:t>
            </a:r>
            <a:r>
              <a:rPr lang="zh-TW" altLang="en-US" dirty="0">
                <a:solidFill>
                  <a:srgbClr val="FF0000"/>
                </a:solidFill>
                <a:latin typeface="+mn-ea"/>
              </a:rPr>
              <a:t>揭露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利益關係。</a:t>
            </a:r>
            <a:endParaRPr lang="en-US" altLang="zh-TW" dirty="0">
              <a:solidFill>
                <a:schemeClr val="tx1"/>
              </a:solidFill>
              <a:latin typeface="+mn-ea"/>
            </a:endParaRPr>
          </a:p>
          <a:p>
            <a:pPr marL="71120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TW" dirty="0">
                <a:solidFill>
                  <a:schemeClr val="tx1"/>
                </a:solidFill>
                <a:latin typeface="+mn-ea"/>
              </a:rPr>
              <a:t>B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核決主管的配偶為乙公司</a:t>
            </a:r>
            <a:r>
              <a:rPr lang="zh-TW" altLang="en-US" dirty="0">
                <a:solidFill>
                  <a:srgbClr val="FF0000"/>
                </a:solidFill>
                <a:latin typeface="+mn-ea"/>
              </a:rPr>
              <a:t>董事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，</a:t>
            </a:r>
            <a:r>
              <a:rPr lang="en-US" altLang="zh-TW" dirty="0">
                <a:solidFill>
                  <a:schemeClr val="tx1"/>
                </a:solidFill>
                <a:latin typeface="+mn-ea"/>
              </a:rPr>
              <a:t>B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於技轉案應</a:t>
            </a:r>
            <a:r>
              <a:rPr lang="zh-TW" altLang="en-US" dirty="0">
                <a:solidFill>
                  <a:srgbClr val="FF0000"/>
                </a:solidFill>
                <a:latin typeface="+mn-ea"/>
              </a:rPr>
              <a:t>迴避審議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的作業及過程。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3563888" y="1052736"/>
            <a:ext cx="48528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+mn-ea"/>
              </a:rPr>
              <a:t>（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兼職</a:t>
            </a:r>
            <a:r>
              <a:rPr lang="en-US" altLang="zh-TW" dirty="0">
                <a:latin typeface="+mn-ea"/>
              </a:rPr>
              <a:t>§8~10</a:t>
            </a:r>
            <a:r>
              <a:rPr lang="zh-TW" altLang="en-US" dirty="0">
                <a:latin typeface="+mn-ea"/>
              </a:rPr>
              <a:t>；院版</a:t>
            </a:r>
            <a:r>
              <a:rPr lang="en-US" altLang="zh-TW" dirty="0">
                <a:latin typeface="+mn-ea"/>
              </a:rPr>
              <a:t>§7~9</a:t>
            </a:r>
            <a:r>
              <a:rPr lang="zh-TW" altLang="en-US" dirty="0">
                <a:latin typeface="+mn-ea"/>
              </a:rPr>
              <a:t>；部版</a:t>
            </a:r>
            <a:r>
              <a:rPr lang="en-US" altLang="zh-TW" dirty="0">
                <a:latin typeface="+mn-ea"/>
              </a:rPr>
              <a:t>§6~8</a:t>
            </a:r>
            <a:r>
              <a:rPr lang="zh-TW" altLang="en-US" dirty="0">
                <a:latin typeface="+mn-ea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1473685624"/>
      </p:ext>
    </p:extLst>
  </p:cSld>
  <p:clrMapOvr>
    <a:masterClrMapping/>
  </p:clrMapOvr>
</p:sld>
</file>

<file path=ppt/theme/theme1.xml><?xml version="1.0" encoding="utf-8"?>
<a:theme xmlns:a="http://schemas.openxmlformats.org/drawingml/2006/main" name="科技部簡報母片_new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古典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科技部簡報母片_new</Template>
  <TotalTime>5893</TotalTime>
  <Words>1255</Words>
  <Application>Microsoft Office PowerPoint</Application>
  <PresentationFormat>如螢幕大小 (4:3)</PresentationFormat>
  <Paragraphs>106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6" baseType="lpstr">
      <vt:lpstr>微軟正黑體</vt:lpstr>
      <vt:lpstr>新細明體</vt:lpstr>
      <vt:lpstr>標楷體</vt:lpstr>
      <vt:lpstr>Arial</vt:lpstr>
      <vt:lpstr>Calibri</vt:lpstr>
      <vt:lpstr>Times New Roman</vt:lpstr>
      <vt:lpstr>Wingdings</vt:lpstr>
      <vt:lpstr>科技部簡報母片_new</vt:lpstr>
      <vt:lpstr>科研成果相關法規修正說明</vt:lpstr>
      <vt:lpstr>背景</vt:lpstr>
      <vt:lpstr>學研機構</vt:lpstr>
      <vt:lpstr>學研機構</vt:lpstr>
      <vt:lpstr>研究人員（兼職－持股）</vt:lpstr>
      <vt:lpstr>研究人員（創業－借調）</vt:lpstr>
      <vt:lpstr>技轉人員</vt:lpstr>
      <vt:lpstr>利益衝突管理 (學研機構*研究人員*技轉人員)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林婉菁</dc:creator>
  <cp:lastModifiedBy>Ming</cp:lastModifiedBy>
  <cp:revision>332</cp:revision>
  <cp:lastPrinted>2018-08-15T11:35:27Z</cp:lastPrinted>
  <dcterms:created xsi:type="dcterms:W3CDTF">2017-12-12T04:52:14Z</dcterms:created>
  <dcterms:modified xsi:type="dcterms:W3CDTF">2018-10-29T02:43:11Z</dcterms:modified>
</cp:coreProperties>
</file>